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8" r:id="rId3"/>
    <p:sldId id="259" r:id="rId4"/>
    <p:sldId id="261" r:id="rId5"/>
    <p:sldId id="262" r:id="rId6"/>
    <p:sldId id="263" r:id="rId7"/>
    <p:sldId id="266" r:id="rId8"/>
    <p:sldId id="264" r:id="rId9"/>
    <p:sldId id="278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7" r:id="rId18"/>
    <p:sldId id="274" r:id="rId19"/>
    <p:sldId id="275" r:id="rId20"/>
    <p:sldId id="280" r:id="rId21"/>
    <p:sldId id="276" r:id="rId22"/>
    <p:sldId id="279" r:id="rId23"/>
    <p:sldId id="281" r:id="rId24"/>
    <p:sldId id="282" r:id="rId25"/>
    <p:sldId id="257" r:id="rId26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FAC47B-0FE7-4389-8CE3-E59B22378371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C3F0C351-9F2D-42A2-9508-771A7991BA6B}">
      <dgm:prSet phldrT="[Текст]"/>
      <dgm:spPr>
        <a:solidFill>
          <a:srgbClr val="00B9FA"/>
        </a:solidFill>
        <a:ln>
          <a:solidFill>
            <a:schemeClr val="accent2">
              <a:lumMod val="60000"/>
              <a:lumOff val="40000"/>
            </a:schemeClr>
          </a:solidFill>
        </a:ln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r>
            <a:rPr lang="uk-UA" b="1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МІЙ СТИЛЬ УПРАВЛІННЯ</a:t>
          </a:r>
          <a:endParaRPr lang="uk-UA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086063-BFF4-421C-A77C-1A7EDC4CC3C7}" type="parTrans" cxnId="{F240C64B-1AAA-4C62-A1F4-64F987820995}">
      <dgm:prSet/>
      <dgm:spPr/>
      <dgm:t>
        <a:bodyPr/>
        <a:lstStyle/>
        <a:p>
          <a:endParaRPr lang="uk-UA"/>
        </a:p>
      </dgm:t>
    </dgm:pt>
    <dgm:pt modelId="{A641C8AE-DE26-445B-9E89-10A26B3C992F}" type="sibTrans" cxnId="{F240C64B-1AAA-4C62-A1F4-64F987820995}">
      <dgm:prSet/>
      <dgm:spPr/>
      <dgm:t>
        <a:bodyPr/>
        <a:lstStyle/>
        <a:p>
          <a:endParaRPr lang="uk-UA"/>
        </a:p>
      </dgm:t>
    </dgm:pt>
    <dgm:pt modelId="{F4D08C1E-362D-450B-99BC-16FE34CB498C}">
      <dgm:prSet phldrT="[Текст]" custT="1"/>
      <dgm:spPr>
        <a:solidFill>
          <a:srgbClr val="61D6FF">
            <a:alpha val="50000"/>
          </a:srgbClr>
        </a:solidFill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r>
            <a:rPr lang="uk-UA" sz="1600" b="1" dirty="0" smtClean="0">
              <a:solidFill>
                <a:srgbClr val="005EA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Розвиток делегування повноважень</a:t>
          </a:r>
          <a:endParaRPr lang="uk-UA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0872800-C82F-4A0C-8CCB-3776FA089DBE}" type="parTrans" cxnId="{16C838D3-73BD-4E81-ACAC-BA5A7349BD79}">
      <dgm:prSet/>
      <dgm:spPr/>
      <dgm:t>
        <a:bodyPr/>
        <a:lstStyle/>
        <a:p>
          <a:endParaRPr lang="uk-UA"/>
        </a:p>
      </dgm:t>
    </dgm:pt>
    <dgm:pt modelId="{1EF70034-A97F-412C-9BBA-23DCD875F00C}" type="sibTrans" cxnId="{16C838D3-73BD-4E81-ACAC-BA5A7349BD79}">
      <dgm:prSet/>
      <dgm:spPr/>
      <dgm:t>
        <a:bodyPr/>
        <a:lstStyle/>
        <a:p>
          <a:endParaRPr lang="uk-UA"/>
        </a:p>
      </dgm:t>
    </dgm:pt>
    <dgm:pt modelId="{77A8A1EF-A6EF-4A87-9D6D-6F9C2A9E8737}">
      <dgm:prSet phldrT="[Текст]"/>
      <dgm:spPr/>
      <dgm:t>
        <a:bodyPr/>
        <a:lstStyle/>
        <a:p>
          <a:endParaRPr lang="uk-UA" dirty="0"/>
        </a:p>
      </dgm:t>
    </dgm:pt>
    <dgm:pt modelId="{07B06BFB-8563-40ED-A61A-E36FF87D9590}" type="parTrans" cxnId="{AB2EC270-6EE8-4B65-8411-DC58A32FD6B2}">
      <dgm:prSet/>
      <dgm:spPr/>
      <dgm:t>
        <a:bodyPr/>
        <a:lstStyle/>
        <a:p>
          <a:endParaRPr lang="uk-UA"/>
        </a:p>
      </dgm:t>
    </dgm:pt>
    <dgm:pt modelId="{A04F874C-9658-4105-950C-B9FB9596518B}" type="sibTrans" cxnId="{AB2EC270-6EE8-4B65-8411-DC58A32FD6B2}">
      <dgm:prSet/>
      <dgm:spPr/>
      <dgm:t>
        <a:bodyPr/>
        <a:lstStyle/>
        <a:p>
          <a:endParaRPr lang="uk-UA"/>
        </a:p>
      </dgm:t>
    </dgm:pt>
    <dgm:pt modelId="{89C12721-DE9E-4F7C-BA01-249D9E5BCB9C}">
      <dgm:prSet phldrT="[Текст]" phldr="1"/>
      <dgm:spPr/>
      <dgm:t>
        <a:bodyPr/>
        <a:lstStyle/>
        <a:p>
          <a:endParaRPr lang="uk-UA"/>
        </a:p>
      </dgm:t>
    </dgm:pt>
    <dgm:pt modelId="{9A138C3A-A42B-4F0F-A965-70AC327E459E}" type="parTrans" cxnId="{E962FEF5-B871-4FFD-8782-215905ABF3F0}">
      <dgm:prSet/>
      <dgm:spPr/>
      <dgm:t>
        <a:bodyPr/>
        <a:lstStyle/>
        <a:p>
          <a:endParaRPr lang="uk-UA"/>
        </a:p>
      </dgm:t>
    </dgm:pt>
    <dgm:pt modelId="{D83739D9-CACE-4CF3-9D9A-234511207C99}" type="sibTrans" cxnId="{E962FEF5-B871-4FFD-8782-215905ABF3F0}">
      <dgm:prSet/>
      <dgm:spPr/>
      <dgm:t>
        <a:bodyPr/>
        <a:lstStyle/>
        <a:p>
          <a:endParaRPr lang="uk-UA"/>
        </a:p>
      </dgm:t>
    </dgm:pt>
    <dgm:pt modelId="{4E44DCD8-B291-4235-B7DB-8ECCDA6A0792}">
      <dgm:prSet phldrT="[Текст]"/>
      <dgm:spPr/>
      <dgm:t>
        <a:bodyPr/>
        <a:lstStyle/>
        <a:p>
          <a:endParaRPr lang="uk-UA" dirty="0"/>
        </a:p>
      </dgm:t>
    </dgm:pt>
    <dgm:pt modelId="{490EBFB6-278C-44DA-A4ED-3C634FBC3584}" type="parTrans" cxnId="{C0B77020-2419-42CC-9265-BB3A8BDDC345}">
      <dgm:prSet/>
      <dgm:spPr/>
      <dgm:t>
        <a:bodyPr/>
        <a:lstStyle/>
        <a:p>
          <a:endParaRPr lang="uk-UA"/>
        </a:p>
      </dgm:t>
    </dgm:pt>
    <dgm:pt modelId="{27FBD2B3-E496-46F2-B8C0-44A678F4D428}" type="sibTrans" cxnId="{C0B77020-2419-42CC-9265-BB3A8BDDC345}">
      <dgm:prSet/>
      <dgm:spPr/>
      <dgm:t>
        <a:bodyPr/>
        <a:lstStyle/>
        <a:p>
          <a:endParaRPr lang="uk-UA"/>
        </a:p>
      </dgm:t>
    </dgm:pt>
    <dgm:pt modelId="{B444749D-8CC5-48C0-A254-410A551F089E}">
      <dgm:prSet phldrT="[Текст]" custT="1"/>
      <dgm:spPr>
        <a:solidFill>
          <a:srgbClr val="81DEFF"/>
        </a:solidFill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r>
            <a:rPr lang="uk-UA" sz="1600" b="1" dirty="0" smtClean="0">
              <a:solidFill>
                <a:srgbClr val="005EA4"/>
              </a:solidFill>
            </a:rPr>
            <a:t>Створення атмосфери співпраці</a:t>
          </a:r>
          <a:endParaRPr lang="ru-RU" sz="1600" dirty="0">
            <a:solidFill>
              <a:srgbClr val="005EA4"/>
            </a:solidFill>
          </a:endParaRPr>
        </a:p>
      </dgm:t>
    </dgm:pt>
    <dgm:pt modelId="{AC2F3D91-BFF2-4D4D-8BD4-A6769B194A7E}" type="parTrans" cxnId="{5272E10F-F59C-405E-9591-CDB93A158B6E}">
      <dgm:prSet/>
      <dgm:spPr/>
      <dgm:t>
        <a:bodyPr/>
        <a:lstStyle/>
        <a:p>
          <a:endParaRPr lang="uk-UA"/>
        </a:p>
      </dgm:t>
    </dgm:pt>
    <dgm:pt modelId="{00FFFB56-9031-4C20-AA7E-705379446996}" type="sibTrans" cxnId="{5272E10F-F59C-405E-9591-CDB93A158B6E}">
      <dgm:prSet/>
      <dgm:spPr/>
      <dgm:t>
        <a:bodyPr/>
        <a:lstStyle/>
        <a:p>
          <a:endParaRPr lang="uk-UA"/>
        </a:p>
      </dgm:t>
    </dgm:pt>
    <dgm:pt modelId="{852F0723-D6A9-41A5-BD4F-277106EDC1A4}">
      <dgm:prSet phldrT="[Текст]" custT="1"/>
      <dgm:spPr>
        <a:solidFill>
          <a:srgbClr val="61D6FF">
            <a:alpha val="50000"/>
          </a:srgbClr>
        </a:solidFill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r>
            <a:rPr lang="uk-UA" sz="1600" b="1" dirty="0" smtClean="0">
              <a:solidFill>
                <a:srgbClr val="005EA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Створення умов реалізації </a:t>
          </a:r>
          <a:endParaRPr lang="ru-RU" sz="1600" dirty="0">
            <a:solidFill>
              <a:srgbClr val="005EA4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C0D55E-773F-4830-8597-74738D87403A}" type="parTrans" cxnId="{BAD9A764-55BA-4008-AAF3-F7EE086EDB11}">
      <dgm:prSet/>
      <dgm:spPr/>
      <dgm:t>
        <a:bodyPr/>
        <a:lstStyle/>
        <a:p>
          <a:endParaRPr lang="uk-UA"/>
        </a:p>
      </dgm:t>
    </dgm:pt>
    <dgm:pt modelId="{3E87D115-F12C-4F66-9681-828351E82048}" type="sibTrans" cxnId="{BAD9A764-55BA-4008-AAF3-F7EE086EDB11}">
      <dgm:prSet/>
      <dgm:spPr/>
      <dgm:t>
        <a:bodyPr/>
        <a:lstStyle/>
        <a:p>
          <a:endParaRPr lang="uk-UA"/>
        </a:p>
      </dgm:t>
    </dgm:pt>
    <dgm:pt modelId="{902473DE-8138-4DCF-BFDC-F36C672F43C2}">
      <dgm:prSet phldrT="[Текст]" custT="1"/>
      <dgm:spPr>
        <a:solidFill>
          <a:srgbClr val="61D6FF">
            <a:alpha val="50000"/>
          </a:srgbClr>
        </a:solidFill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r>
            <a:rPr lang="uk-UA" sz="1600" b="1" dirty="0" smtClean="0">
              <a:solidFill>
                <a:srgbClr val="005EA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Виявлення поваги та довіри до працівників</a:t>
          </a:r>
          <a:endParaRPr lang="ru-RU" sz="1600" dirty="0">
            <a:solidFill>
              <a:srgbClr val="005EA4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C3A8CC-BB8B-4177-920E-258707AC9BD7}" type="parTrans" cxnId="{1A352562-7425-4009-82A4-D1529FA24D84}">
      <dgm:prSet/>
      <dgm:spPr/>
      <dgm:t>
        <a:bodyPr/>
        <a:lstStyle/>
        <a:p>
          <a:endParaRPr lang="uk-UA"/>
        </a:p>
      </dgm:t>
    </dgm:pt>
    <dgm:pt modelId="{FF541E64-3FD6-4C91-BC22-C6775724553B}" type="sibTrans" cxnId="{1A352562-7425-4009-82A4-D1529FA24D84}">
      <dgm:prSet/>
      <dgm:spPr/>
      <dgm:t>
        <a:bodyPr/>
        <a:lstStyle/>
        <a:p>
          <a:endParaRPr lang="uk-UA"/>
        </a:p>
      </dgm:t>
    </dgm:pt>
    <dgm:pt modelId="{F85D1B4A-126E-4ED5-AAE8-63447D255237}">
      <dgm:prSet phldrT="[Текст]" custT="1"/>
      <dgm:spPr>
        <a:solidFill>
          <a:srgbClr val="61D6FF">
            <a:alpha val="50000"/>
          </a:srgbClr>
        </a:solidFill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r>
            <a:rPr lang="uk-UA" sz="1600" b="1" dirty="0" smtClean="0">
              <a:solidFill>
                <a:srgbClr val="005EA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Урахування рівня розвитку колективу</a:t>
          </a:r>
          <a:endParaRPr lang="ru-RU" sz="1600" dirty="0">
            <a:solidFill>
              <a:srgbClr val="005EA4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E20D73-428B-4E58-851B-57F9A1C369EB}" type="parTrans" cxnId="{88DFBBBA-52F3-4287-B78C-DA686420F590}">
      <dgm:prSet/>
      <dgm:spPr/>
      <dgm:t>
        <a:bodyPr/>
        <a:lstStyle/>
        <a:p>
          <a:endParaRPr lang="uk-UA"/>
        </a:p>
      </dgm:t>
    </dgm:pt>
    <dgm:pt modelId="{531ACD54-03E8-4AF6-895A-27D132DB0EB4}" type="sibTrans" cxnId="{88DFBBBA-52F3-4287-B78C-DA686420F590}">
      <dgm:prSet/>
      <dgm:spPr/>
      <dgm:t>
        <a:bodyPr/>
        <a:lstStyle/>
        <a:p>
          <a:endParaRPr lang="uk-UA"/>
        </a:p>
      </dgm:t>
    </dgm:pt>
    <dgm:pt modelId="{9B4A7796-78A1-4D2F-9164-CE69803D90FA}">
      <dgm:prSet phldrT="[Текст]" custT="1"/>
      <dgm:spPr>
        <a:solidFill>
          <a:srgbClr val="81DEFF">
            <a:alpha val="50000"/>
          </a:srgbClr>
        </a:solidFill>
        <a:scene3d>
          <a:camera prst="orthographicFront"/>
          <a:lightRig rig="threePt" dir="t"/>
        </a:scene3d>
        <a:sp3d>
          <a:bevelT prst="convex"/>
        </a:sp3d>
      </dgm:spPr>
      <dgm:t>
        <a:bodyPr/>
        <a:lstStyle/>
        <a:p>
          <a:r>
            <a:rPr lang="uk-UA" sz="1600" b="1" dirty="0" smtClean="0">
              <a:solidFill>
                <a:srgbClr val="005EA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Здійснення </a:t>
          </a:r>
          <a:r>
            <a:rPr lang="uk-UA" sz="1600" b="1" dirty="0" err="1" smtClean="0">
              <a:solidFill>
                <a:srgbClr val="005EA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індивідульного</a:t>
          </a:r>
          <a:r>
            <a:rPr lang="uk-UA" sz="1600" b="1" dirty="0" smtClean="0">
              <a:solidFill>
                <a:srgbClr val="005EA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підходу до кожного</a:t>
          </a:r>
          <a:endParaRPr lang="ru-RU" sz="1600" dirty="0">
            <a:solidFill>
              <a:srgbClr val="005EA4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095BD0-B69C-444A-8246-CC5EA066516B}" type="parTrans" cxnId="{2FED1494-9F36-4C62-9D6B-164B56988B81}">
      <dgm:prSet/>
      <dgm:spPr/>
      <dgm:t>
        <a:bodyPr/>
        <a:lstStyle/>
        <a:p>
          <a:endParaRPr lang="uk-UA"/>
        </a:p>
      </dgm:t>
    </dgm:pt>
    <dgm:pt modelId="{5E281BF3-DC41-449A-A424-EE6C10A94AD0}" type="sibTrans" cxnId="{2FED1494-9F36-4C62-9D6B-164B56988B81}">
      <dgm:prSet/>
      <dgm:spPr/>
      <dgm:t>
        <a:bodyPr/>
        <a:lstStyle/>
        <a:p>
          <a:endParaRPr lang="uk-UA"/>
        </a:p>
      </dgm:t>
    </dgm:pt>
    <dgm:pt modelId="{281FCF56-0634-4852-991A-384AE6FAFB72}" type="pres">
      <dgm:prSet presAssocID="{3FFAC47B-0FE7-4389-8CE3-E59B22378371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D0EB61D8-D62B-4308-BE26-A0E33581F535}" type="pres">
      <dgm:prSet presAssocID="{3FFAC47B-0FE7-4389-8CE3-E59B22378371}" presName="radial" presStyleCnt="0">
        <dgm:presLayoutVars>
          <dgm:animLvl val="ctr"/>
        </dgm:presLayoutVars>
      </dgm:prSet>
      <dgm:spPr/>
    </dgm:pt>
    <dgm:pt modelId="{78A3BC79-BCE1-4724-9582-05B9141CE9F9}" type="pres">
      <dgm:prSet presAssocID="{C3F0C351-9F2D-42A2-9508-771A7991BA6B}" presName="centerShape" presStyleLbl="vennNode1" presStyleIdx="0" presStyleCnt="7" custScaleX="84990" custScaleY="66962" custLinFactNeighborX="2202" custLinFactNeighborY="-3826"/>
      <dgm:spPr/>
      <dgm:t>
        <a:bodyPr/>
        <a:lstStyle/>
        <a:p>
          <a:endParaRPr lang="uk-UA"/>
        </a:p>
      </dgm:t>
    </dgm:pt>
    <dgm:pt modelId="{EAFECC9C-18DF-4FC4-89A9-CB4C19114FF5}" type="pres">
      <dgm:prSet presAssocID="{F4D08C1E-362D-450B-99BC-16FE34CB498C}" presName="node" presStyleLbl="vennNode1" presStyleIdx="1" presStyleCnt="7" custScaleX="185685" custScaleY="85785" custRadScaleRad="106146" custRadScaleInc="0">
        <dgm:presLayoutVars>
          <dgm:bulletEnabled val="1"/>
        </dgm:presLayoutVars>
      </dgm:prSet>
      <dgm:spPr>
        <a:prstGeom prst="hexagon">
          <a:avLst/>
        </a:prstGeom>
      </dgm:spPr>
      <dgm:t>
        <a:bodyPr/>
        <a:lstStyle/>
        <a:p>
          <a:endParaRPr lang="uk-UA"/>
        </a:p>
      </dgm:t>
    </dgm:pt>
    <dgm:pt modelId="{46D5E95D-5D5F-43DE-93DE-1AE9490C6044}" type="pres">
      <dgm:prSet presAssocID="{B444749D-8CC5-48C0-A254-410A551F089E}" presName="node" presStyleLbl="vennNode1" presStyleIdx="2" presStyleCnt="7" custScaleX="160919" custRadScaleRad="154812" custRadScaleInc="13182">
        <dgm:presLayoutVars>
          <dgm:bulletEnabled val="1"/>
        </dgm:presLayoutVars>
      </dgm:prSet>
      <dgm:spPr>
        <a:prstGeom prst="hexagon">
          <a:avLst/>
        </a:prstGeom>
      </dgm:spPr>
      <dgm:t>
        <a:bodyPr/>
        <a:lstStyle/>
        <a:p>
          <a:endParaRPr lang="uk-UA"/>
        </a:p>
      </dgm:t>
    </dgm:pt>
    <dgm:pt modelId="{5ED9F991-42CC-4474-A823-6A06E63A617E}" type="pres">
      <dgm:prSet presAssocID="{852F0723-D6A9-41A5-BD4F-277106EDC1A4}" presName="node" presStyleLbl="vennNode1" presStyleIdx="3" presStyleCnt="7" custScaleX="160919" custRadScaleRad="147216" custRadScaleInc="-18867">
        <dgm:presLayoutVars>
          <dgm:bulletEnabled val="1"/>
        </dgm:presLayoutVars>
      </dgm:prSet>
      <dgm:spPr>
        <a:prstGeom prst="hexagon">
          <a:avLst/>
        </a:prstGeom>
      </dgm:spPr>
      <dgm:t>
        <a:bodyPr/>
        <a:lstStyle/>
        <a:p>
          <a:endParaRPr lang="uk-UA"/>
        </a:p>
      </dgm:t>
    </dgm:pt>
    <dgm:pt modelId="{60838F29-9903-44BD-8E3D-055C014B4312}" type="pres">
      <dgm:prSet presAssocID="{902473DE-8138-4DCF-BFDC-F36C672F43C2}" presName="node" presStyleLbl="vennNode1" presStyleIdx="4" presStyleCnt="7" custScaleX="160919" custRadScaleRad="89544" custRadScaleInc="-4699">
        <dgm:presLayoutVars>
          <dgm:bulletEnabled val="1"/>
        </dgm:presLayoutVars>
      </dgm:prSet>
      <dgm:spPr>
        <a:prstGeom prst="hexagon">
          <a:avLst/>
        </a:prstGeom>
      </dgm:spPr>
      <dgm:t>
        <a:bodyPr/>
        <a:lstStyle/>
        <a:p>
          <a:endParaRPr lang="uk-UA"/>
        </a:p>
      </dgm:t>
    </dgm:pt>
    <dgm:pt modelId="{E51DF3C7-1807-4305-AEEC-713F5F9172BB}" type="pres">
      <dgm:prSet presAssocID="{F85D1B4A-126E-4ED5-AAE8-63447D255237}" presName="node" presStyleLbl="vennNode1" presStyleIdx="5" presStyleCnt="7" custScaleX="160919" custRadScaleRad="143378" custRadScaleInc="18390">
        <dgm:presLayoutVars>
          <dgm:bulletEnabled val="1"/>
        </dgm:presLayoutVars>
      </dgm:prSet>
      <dgm:spPr>
        <a:prstGeom prst="hexagon">
          <a:avLst/>
        </a:prstGeom>
      </dgm:spPr>
      <dgm:t>
        <a:bodyPr/>
        <a:lstStyle/>
        <a:p>
          <a:endParaRPr lang="uk-UA"/>
        </a:p>
      </dgm:t>
    </dgm:pt>
    <dgm:pt modelId="{A1E70134-93F4-472D-B0D8-1A452872F4A2}" type="pres">
      <dgm:prSet presAssocID="{9B4A7796-78A1-4D2F-9164-CE69803D90FA}" presName="node" presStyleLbl="vennNode1" presStyleIdx="6" presStyleCnt="7" custScaleX="160919" custRadScaleRad="141710" custRadScaleInc="-14479">
        <dgm:presLayoutVars>
          <dgm:bulletEnabled val="1"/>
        </dgm:presLayoutVars>
      </dgm:prSet>
      <dgm:spPr>
        <a:prstGeom prst="hexagon">
          <a:avLst/>
        </a:prstGeom>
      </dgm:spPr>
      <dgm:t>
        <a:bodyPr/>
        <a:lstStyle/>
        <a:p>
          <a:endParaRPr lang="uk-UA"/>
        </a:p>
      </dgm:t>
    </dgm:pt>
  </dgm:ptLst>
  <dgm:cxnLst>
    <dgm:cxn modelId="{D925442F-F3FE-4731-BD5C-DC3B5C756717}" type="presOf" srcId="{9B4A7796-78A1-4D2F-9164-CE69803D90FA}" destId="{A1E70134-93F4-472D-B0D8-1A452872F4A2}" srcOrd="0" destOrd="0" presId="urn:microsoft.com/office/officeart/2005/8/layout/radial3"/>
    <dgm:cxn modelId="{AB2EC270-6EE8-4B65-8411-DC58A32FD6B2}" srcId="{3FFAC47B-0FE7-4389-8CE3-E59B22378371}" destId="{77A8A1EF-A6EF-4A87-9D6D-6F9C2A9E8737}" srcOrd="1" destOrd="0" parTransId="{07B06BFB-8563-40ED-A61A-E36FF87D9590}" sibTransId="{A04F874C-9658-4105-950C-B9FB9596518B}"/>
    <dgm:cxn modelId="{88DFBBBA-52F3-4287-B78C-DA686420F590}" srcId="{C3F0C351-9F2D-42A2-9508-771A7991BA6B}" destId="{F85D1B4A-126E-4ED5-AAE8-63447D255237}" srcOrd="4" destOrd="0" parTransId="{88E20D73-428B-4E58-851B-57F9A1C369EB}" sibTransId="{531ACD54-03E8-4AF6-895A-27D132DB0EB4}"/>
    <dgm:cxn modelId="{194BCEBC-9F2E-4A60-A6DC-3DD43AA2CD1F}" type="presOf" srcId="{852F0723-D6A9-41A5-BD4F-277106EDC1A4}" destId="{5ED9F991-42CC-4474-A823-6A06E63A617E}" srcOrd="0" destOrd="0" presId="urn:microsoft.com/office/officeart/2005/8/layout/radial3"/>
    <dgm:cxn modelId="{BAD9A764-55BA-4008-AAF3-F7EE086EDB11}" srcId="{C3F0C351-9F2D-42A2-9508-771A7991BA6B}" destId="{852F0723-D6A9-41A5-BD4F-277106EDC1A4}" srcOrd="2" destOrd="0" parTransId="{05C0D55E-773F-4830-8597-74738D87403A}" sibTransId="{3E87D115-F12C-4F66-9681-828351E82048}"/>
    <dgm:cxn modelId="{D255AC0E-23DD-4C7D-8260-368B57BB2506}" type="presOf" srcId="{B444749D-8CC5-48C0-A254-410A551F089E}" destId="{46D5E95D-5D5F-43DE-93DE-1AE9490C6044}" srcOrd="0" destOrd="0" presId="urn:microsoft.com/office/officeart/2005/8/layout/radial3"/>
    <dgm:cxn modelId="{5272E10F-F59C-405E-9591-CDB93A158B6E}" srcId="{C3F0C351-9F2D-42A2-9508-771A7991BA6B}" destId="{B444749D-8CC5-48C0-A254-410A551F089E}" srcOrd="1" destOrd="0" parTransId="{AC2F3D91-BFF2-4D4D-8BD4-A6769B194A7E}" sibTransId="{00FFFB56-9031-4C20-AA7E-705379446996}"/>
    <dgm:cxn modelId="{546C3D78-2710-43F3-ADAE-BE072C7258A9}" type="presOf" srcId="{F4D08C1E-362D-450B-99BC-16FE34CB498C}" destId="{EAFECC9C-18DF-4FC4-89A9-CB4C19114FF5}" srcOrd="0" destOrd="0" presId="urn:microsoft.com/office/officeart/2005/8/layout/radial3"/>
    <dgm:cxn modelId="{0F156077-7A4F-4747-BEA4-DFA632584093}" type="presOf" srcId="{F85D1B4A-126E-4ED5-AAE8-63447D255237}" destId="{E51DF3C7-1807-4305-AEEC-713F5F9172BB}" srcOrd="0" destOrd="0" presId="urn:microsoft.com/office/officeart/2005/8/layout/radial3"/>
    <dgm:cxn modelId="{F240C64B-1AAA-4C62-A1F4-64F987820995}" srcId="{3FFAC47B-0FE7-4389-8CE3-E59B22378371}" destId="{C3F0C351-9F2D-42A2-9508-771A7991BA6B}" srcOrd="0" destOrd="0" parTransId="{1F086063-BFF4-421C-A77C-1A7EDC4CC3C7}" sibTransId="{A641C8AE-DE26-445B-9E89-10A26B3C992F}"/>
    <dgm:cxn modelId="{1A352562-7425-4009-82A4-D1529FA24D84}" srcId="{C3F0C351-9F2D-42A2-9508-771A7991BA6B}" destId="{902473DE-8138-4DCF-BFDC-F36C672F43C2}" srcOrd="3" destOrd="0" parTransId="{B7C3A8CC-BB8B-4177-920E-258707AC9BD7}" sibTransId="{FF541E64-3FD6-4C91-BC22-C6775724553B}"/>
    <dgm:cxn modelId="{E962FEF5-B871-4FFD-8782-215905ABF3F0}" srcId="{77A8A1EF-A6EF-4A87-9D6D-6F9C2A9E8737}" destId="{89C12721-DE9E-4F7C-BA01-249D9E5BCB9C}" srcOrd="0" destOrd="0" parTransId="{9A138C3A-A42B-4F0F-A965-70AC327E459E}" sibTransId="{D83739D9-CACE-4CF3-9D9A-234511207C99}"/>
    <dgm:cxn modelId="{16C838D3-73BD-4E81-ACAC-BA5A7349BD79}" srcId="{C3F0C351-9F2D-42A2-9508-771A7991BA6B}" destId="{F4D08C1E-362D-450B-99BC-16FE34CB498C}" srcOrd="0" destOrd="0" parTransId="{B0872800-C82F-4A0C-8CCB-3776FA089DBE}" sibTransId="{1EF70034-A97F-412C-9BBA-23DCD875F00C}"/>
    <dgm:cxn modelId="{2FED1494-9F36-4C62-9D6B-164B56988B81}" srcId="{C3F0C351-9F2D-42A2-9508-771A7991BA6B}" destId="{9B4A7796-78A1-4D2F-9164-CE69803D90FA}" srcOrd="5" destOrd="0" parTransId="{E5095BD0-B69C-444A-8246-CC5EA066516B}" sibTransId="{5E281BF3-DC41-449A-A424-EE6C10A94AD0}"/>
    <dgm:cxn modelId="{C0B77020-2419-42CC-9265-BB3A8BDDC345}" srcId="{3FFAC47B-0FE7-4389-8CE3-E59B22378371}" destId="{4E44DCD8-B291-4235-B7DB-8ECCDA6A0792}" srcOrd="2" destOrd="0" parTransId="{490EBFB6-278C-44DA-A4ED-3C634FBC3584}" sibTransId="{27FBD2B3-E496-46F2-B8C0-44A678F4D428}"/>
    <dgm:cxn modelId="{FAD45570-646C-40B1-8444-888556F1D67D}" type="presOf" srcId="{3FFAC47B-0FE7-4389-8CE3-E59B22378371}" destId="{281FCF56-0634-4852-991A-384AE6FAFB72}" srcOrd="0" destOrd="0" presId="urn:microsoft.com/office/officeart/2005/8/layout/radial3"/>
    <dgm:cxn modelId="{7093A574-61D8-4431-97B7-C0222D503E2C}" type="presOf" srcId="{C3F0C351-9F2D-42A2-9508-771A7991BA6B}" destId="{78A3BC79-BCE1-4724-9582-05B9141CE9F9}" srcOrd="0" destOrd="0" presId="urn:microsoft.com/office/officeart/2005/8/layout/radial3"/>
    <dgm:cxn modelId="{86287CD5-1741-4F49-B2DB-EE7429EE8D2F}" type="presOf" srcId="{902473DE-8138-4DCF-BFDC-F36C672F43C2}" destId="{60838F29-9903-44BD-8E3D-055C014B4312}" srcOrd="0" destOrd="0" presId="urn:microsoft.com/office/officeart/2005/8/layout/radial3"/>
    <dgm:cxn modelId="{115D1082-2A48-4024-9EE8-D12C34B8E493}" type="presParOf" srcId="{281FCF56-0634-4852-991A-384AE6FAFB72}" destId="{D0EB61D8-D62B-4308-BE26-A0E33581F535}" srcOrd="0" destOrd="0" presId="urn:microsoft.com/office/officeart/2005/8/layout/radial3"/>
    <dgm:cxn modelId="{40066EB8-D8D6-4209-A559-5EAD25228EAA}" type="presParOf" srcId="{D0EB61D8-D62B-4308-BE26-A0E33581F535}" destId="{78A3BC79-BCE1-4724-9582-05B9141CE9F9}" srcOrd="0" destOrd="0" presId="urn:microsoft.com/office/officeart/2005/8/layout/radial3"/>
    <dgm:cxn modelId="{E77720D5-F044-4051-8B4D-E3AA96BBF5ED}" type="presParOf" srcId="{D0EB61D8-D62B-4308-BE26-A0E33581F535}" destId="{EAFECC9C-18DF-4FC4-89A9-CB4C19114FF5}" srcOrd="1" destOrd="0" presId="urn:microsoft.com/office/officeart/2005/8/layout/radial3"/>
    <dgm:cxn modelId="{9178EF26-3AA4-4FFA-99A3-0E24E560BECB}" type="presParOf" srcId="{D0EB61D8-D62B-4308-BE26-A0E33581F535}" destId="{46D5E95D-5D5F-43DE-93DE-1AE9490C6044}" srcOrd="2" destOrd="0" presId="urn:microsoft.com/office/officeart/2005/8/layout/radial3"/>
    <dgm:cxn modelId="{24313B9E-EDF0-42AC-9DF6-8CFEDC5A149C}" type="presParOf" srcId="{D0EB61D8-D62B-4308-BE26-A0E33581F535}" destId="{5ED9F991-42CC-4474-A823-6A06E63A617E}" srcOrd="3" destOrd="0" presId="urn:microsoft.com/office/officeart/2005/8/layout/radial3"/>
    <dgm:cxn modelId="{DCA348F5-2747-4488-B77F-1FF4A6B7BA39}" type="presParOf" srcId="{D0EB61D8-D62B-4308-BE26-A0E33581F535}" destId="{60838F29-9903-44BD-8E3D-055C014B4312}" srcOrd="4" destOrd="0" presId="urn:microsoft.com/office/officeart/2005/8/layout/radial3"/>
    <dgm:cxn modelId="{388E1E89-30C5-4742-BC5F-D1AC8009E12D}" type="presParOf" srcId="{D0EB61D8-D62B-4308-BE26-A0E33581F535}" destId="{E51DF3C7-1807-4305-AEEC-713F5F9172BB}" srcOrd="5" destOrd="0" presId="urn:microsoft.com/office/officeart/2005/8/layout/radial3"/>
    <dgm:cxn modelId="{398BC3AA-B078-45EE-AD55-F9A1BF7C80ED}" type="presParOf" srcId="{D0EB61D8-D62B-4308-BE26-A0E33581F535}" destId="{A1E70134-93F4-472D-B0D8-1A452872F4A2}" srcOrd="6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A3BC79-BCE1-4724-9582-05B9141CE9F9}">
      <dsp:nvSpPr>
        <dsp:cNvPr id="0" name=""/>
        <dsp:cNvSpPr/>
      </dsp:nvSpPr>
      <dsp:spPr>
        <a:xfrm>
          <a:off x="3119966" y="1252730"/>
          <a:ext cx="2133669" cy="1681077"/>
        </a:xfrm>
        <a:prstGeom prst="ellipse">
          <a:avLst/>
        </a:prstGeom>
        <a:solidFill>
          <a:srgbClr val="00B9FA"/>
        </a:solidFill>
        <a:ln w="2540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b="1" kern="120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МІЙ СТИЛЬ УПРАВЛІННЯ</a:t>
          </a:r>
          <a:endParaRPr lang="uk-UA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32435" y="1498918"/>
        <a:ext cx="1508731" cy="1188701"/>
      </dsp:txXfrm>
    </dsp:sp>
    <dsp:sp modelId="{EAFECC9C-18DF-4FC4-89A9-CB4C19114FF5}">
      <dsp:nvSpPr>
        <dsp:cNvPr id="0" name=""/>
        <dsp:cNvSpPr/>
      </dsp:nvSpPr>
      <dsp:spPr>
        <a:xfrm>
          <a:off x="2949396" y="0"/>
          <a:ext cx="2330806" cy="1076814"/>
        </a:xfrm>
        <a:prstGeom prst="hexagon">
          <a:avLst/>
        </a:prstGeom>
        <a:solidFill>
          <a:srgbClr val="61D6FF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>
              <a:solidFill>
                <a:srgbClr val="005EA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Розвиток делегування повноважень</a:t>
          </a:r>
          <a:endParaRPr lang="uk-UA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33364" y="131191"/>
        <a:ext cx="1762870" cy="814432"/>
      </dsp:txXfrm>
    </dsp:sp>
    <dsp:sp modelId="{46D5E95D-5D5F-43DE-93DE-1AE9490C6044}">
      <dsp:nvSpPr>
        <dsp:cNvPr id="0" name=""/>
        <dsp:cNvSpPr/>
      </dsp:nvSpPr>
      <dsp:spPr>
        <a:xfrm>
          <a:off x="5450064" y="638888"/>
          <a:ext cx="2019931" cy="1255247"/>
        </a:xfrm>
        <a:prstGeom prst="hexagon">
          <a:avLst/>
        </a:prstGeom>
        <a:solidFill>
          <a:srgbClr val="81DE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>
              <a:solidFill>
                <a:srgbClr val="005EA4"/>
              </a:solidFill>
            </a:rPr>
            <a:t>Створення атмосфери співпраці</a:t>
          </a:r>
          <a:endParaRPr lang="ru-RU" sz="1600" kern="1200" dirty="0">
            <a:solidFill>
              <a:srgbClr val="005EA4"/>
            </a:solidFill>
          </a:endParaRPr>
        </a:p>
      </dsp:txBody>
      <dsp:txXfrm>
        <a:off x="5722996" y="808496"/>
        <a:ext cx="1474068" cy="916031"/>
      </dsp:txXfrm>
    </dsp:sp>
    <dsp:sp modelId="{5ED9F991-42CC-4474-A823-6A06E63A617E}">
      <dsp:nvSpPr>
        <dsp:cNvPr id="0" name=""/>
        <dsp:cNvSpPr/>
      </dsp:nvSpPr>
      <dsp:spPr>
        <a:xfrm>
          <a:off x="5384897" y="2361612"/>
          <a:ext cx="2019931" cy="1255247"/>
        </a:xfrm>
        <a:prstGeom prst="hexagon">
          <a:avLst/>
        </a:prstGeom>
        <a:solidFill>
          <a:srgbClr val="61D6FF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>
              <a:solidFill>
                <a:srgbClr val="005EA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Створення умов реалізації </a:t>
          </a:r>
          <a:endParaRPr lang="ru-RU" sz="1600" kern="1200" dirty="0">
            <a:solidFill>
              <a:srgbClr val="005EA4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657829" y="2531220"/>
        <a:ext cx="1474068" cy="916031"/>
      </dsp:txXfrm>
    </dsp:sp>
    <dsp:sp modelId="{60838F29-9903-44BD-8E3D-055C014B4312}">
      <dsp:nvSpPr>
        <dsp:cNvPr id="0" name=""/>
        <dsp:cNvSpPr/>
      </dsp:nvSpPr>
      <dsp:spPr>
        <a:xfrm>
          <a:off x="3176843" y="3052940"/>
          <a:ext cx="2019931" cy="1255247"/>
        </a:xfrm>
        <a:prstGeom prst="hexagon">
          <a:avLst/>
        </a:prstGeom>
        <a:solidFill>
          <a:srgbClr val="61D6FF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>
              <a:solidFill>
                <a:srgbClr val="005EA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Виявлення поваги та довіри до працівників</a:t>
          </a:r>
          <a:endParaRPr lang="ru-RU" sz="1600" kern="1200" dirty="0">
            <a:solidFill>
              <a:srgbClr val="005EA4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49775" y="3222548"/>
        <a:ext cx="1474068" cy="916031"/>
      </dsp:txXfrm>
    </dsp:sp>
    <dsp:sp modelId="{E51DF3C7-1807-4305-AEEC-713F5F9172BB}">
      <dsp:nvSpPr>
        <dsp:cNvPr id="0" name=""/>
        <dsp:cNvSpPr/>
      </dsp:nvSpPr>
      <dsp:spPr>
        <a:xfrm>
          <a:off x="887990" y="2352598"/>
          <a:ext cx="2019931" cy="1255247"/>
        </a:xfrm>
        <a:prstGeom prst="hexagon">
          <a:avLst/>
        </a:prstGeom>
        <a:solidFill>
          <a:srgbClr val="61D6FF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>
              <a:solidFill>
                <a:srgbClr val="005EA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Урахування рівня розвитку колективу</a:t>
          </a:r>
          <a:endParaRPr lang="ru-RU" sz="1600" kern="1200" dirty="0">
            <a:solidFill>
              <a:srgbClr val="005EA4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60922" y="2522206"/>
        <a:ext cx="1474068" cy="916031"/>
      </dsp:txXfrm>
    </dsp:sp>
    <dsp:sp modelId="{A1E70134-93F4-472D-B0D8-1A452872F4A2}">
      <dsp:nvSpPr>
        <dsp:cNvPr id="0" name=""/>
        <dsp:cNvSpPr/>
      </dsp:nvSpPr>
      <dsp:spPr>
        <a:xfrm>
          <a:off x="946448" y="748683"/>
          <a:ext cx="2019931" cy="1255247"/>
        </a:xfrm>
        <a:prstGeom prst="hexagon">
          <a:avLst/>
        </a:prstGeom>
        <a:solidFill>
          <a:srgbClr val="81DEFF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convex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>
              <a:solidFill>
                <a:srgbClr val="005EA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Здійснення </a:t>
          </a:r>
          <a:r>
            <a:rPr lang="uk-UA" sz="1600" b="1" kern="1200" dirty="0" err="1" smtClean="0">
              <a:solidFill>
                <a:srgbClr val="005EA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індивідульного</a:t>
          </a:r>
          <a:r>
            <a:rPr lang="uk-UA" sz="1600" b="1" kern="1200" dirty="0" smtClean="0">
              <a:solidFill>
                <a:srgbClr val="005EA4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підходу до кожного</a:t>
          </a:r>
          <a:endParaRPr lang="ru-RU" sz="1600" kern="1200" dirty="0">
            <a:solidFill>
              <a:srgbClr val="005EA4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19380" y="918291"/>
        <a:ext cx="1474068" cy="9160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45BCA6-3235-44F7-924B-292A588398E2}" type="datetimeFigureOut">
              <a:rPr lang="uk-UA" smtClean="0"/>
              <a:t>05.04.2021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EEDE76-314A-430B-9D55-3EC553CF4F8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44912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EDE76-314A-430B-9D55-3EC553CF4F82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58086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EDE76-314A-430B-9D55-3EC553CF4F82}" type="slidenum">
              <a:rPr lang="uk-UA" smtClean="0"/>
              <a:t>22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2468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05.04.2021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05.04.2021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05.04.2021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05.04.2021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05.04.2021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05.04.2021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05.04.2021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05.04.2021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05.04.2021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05.04.2021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05.04.2021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A66AE-81F5-474A-B74B-EE41E9320F19}" type="datetimeFigureOut">
              <a:rPr lang="uk-UA" smtClean="0"/>
              <a:t>05.04.2021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6" name="Picture 2" descr="C:\Users\Школа\Desktop\портфоліо фото Косик\ee050e46db0ec05d7140a063b781b2c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0654" y="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1331640" y="764704"/>
            <a:ext cx="70567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Педагогічне </a:t>
            </a:r>
            <a:r>
              <a:rPr lang="uk-UA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портфоліо</a:t>
            </a:r>
            <a:endParaRPr lang="en-US" sz="4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4800" b="1" i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Косик</a:t>
            </a:r>
            <a:r>
              <a:rPr lang="uk-UA" sz="48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uk-UA" sz="48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Людмили Іванівни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1835696" y="3284984"/>
            <a:ext cx="590465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Директора </a:t>
            </a:r>
            <a:endParaRPr lang="en-US" sz="28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навчально-виховного </a:t>
            </a:r>
            <a:r>
              <a:rPr lang="uk-UA" sz="28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комплексу </a:t>
            </a:r>
          </a:p>
          <a:p>
            <a:pPr algn="ctr"/>
            <a:r>
              <a:rPr lang="uk-UA" sz="28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«ДНЗ-ЗОШ І ступеня</a:t>
            </a:r>
            <a:r>
              <a:rPr lang="uk-UA" sz="2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uk-UA" sz="28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 Самоволя</a:t>
            </a:r>
          </a:p>
          <a:p>
            <a:pPr algn="ctr"/>
            <a:r>
              <a:rPr lang="uk-UA" sz="2800" b="1" i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Іваничівського</a:t>
            </a:r>
            <a:r>
              <a:rPr lang="uk-UA" sz="28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району</a:t>
            </a:r>
          </a:p>
          <a:p>
            <a:pPr algn="ctr"/>
            <a:r>
              <a:rPr lang="uk-UA" sz="28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Волинської області</a:t>
            </a:r>
          </a:p>
        </p:txBody>
      </p:sp>
    </p:spTree>
    <p:extLst>
      <p:ext uri="{BB962C8B-B14F-4D97-AF65-F5344CB8AC3E}">
        <p14:creationId xmlns:p14="http://schemas.microsoft.com/office/powerpoint/2010/main" val="1186341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Школа\Desktop\портфоліо фото Косик\ee050e46db0ec05d7140a063b781b2c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7087" y="-329367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85" y="61205"/>
            <a:ext cx="8219256" cy="706090"/>
          </a:xfrm>
        </p:spPr>
        <p:txBody>
          <a:bodyPr>
            <a:noAutofit/>
          </a:bodyPr>
          <a:lstStyle/>
          <a:p>
            <a:r>
              <a:rPr lang="uk-UA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СТВОРЮЄМО НОВИЙ ОСВІТНІЙ ПРОСТІР</a:t>
            </a:r>
            <a:endParaRPr lang="uk-UA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Школа\Desktop\портфоліо фото Косик\IMG_20180813_1111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5" y="600523"/>
            <a:ext cx="3020077" cy="2265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Школа\Desktop\портфоліо фото Косик\IMG_20210331_1333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63" y="3212976"/>
            <a:ext cx="2708379" cy="3011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Школа\Desktop\портфоліо фото Косик\IMG_20180720_13383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600523"/>
            <a:ext cx="2313977" cy="3085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Школа\Desktop\портфоліо фото Косик\IMG_20210331_13375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08341"/>
            <a:ext cx="2376771" cy="3085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Школа\Desktop\портфоліо фото Косик\IMG_20180711_13223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530" y="3517623"/>
            <a:ext cx="2501603" cy="3335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F:\портфоліо фото Косик\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618" y="3850025"/>
            <a:ext cx="4032448" cy="2729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ілка вниз 3"/>
          <p:cNvSpPr/>
          <p:nvPr/>
        </p:nvSpPr>
        <p:spPr>
          <a:xfrm>
            <a:off x="1187624" y="2885746"/>
            <a:ext cx="360040" cy="3272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Стрілка вправо 4"/>
          <p:cNvSpPr/>
          <p:nvPr/>
        </p:nvSpPr>
        <p:spPr>
          <a:xfrm>
            <a:off x="6165897" y="1998414"/>
            <a:ext cx="383945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9259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Школа\Desktop\портфоліо фото Косик\ee050e46db0ec05d7140a063b781b2c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812" y="2276872"/>
            <a:ext cx="7049918" cy="1872208"/>
          </a:xfrm>
        </p:spPr>
        <p:txBody>
          <a:bodyPr>
            <a:normAutofit/>
          </a:bodyPr>
          <a:lstStyle/>
          <a:p>
            <a:r>
              <a:rPr lang="uk-UA" sz="2400" b="1" i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Сучасний урок – </a:t>
            </a:r>
            <a:br>
              <a:rPr lang="uk-UA" sz="2400" b="1" i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</a:br>
            <a:r>
              <a:rPr lang="uk-UA" sz="2400" b="1" i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як інноваційний шлях до розвитку </a:t>
            </a:r>
            <a:br>
              <a:rPr lang="uk-UA" sz="2400" b="1" i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</a:br>
            <a:r>
              <a:rPr lang="uk-UA" sz="2400" b="1" i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творчості  вчителя та учня</a:t>
            </a:r>
            <a:endParaRPr lang="uk-UA" sz="2400" b="1" i="1" dirty="0">
              <a:solidFill>
                <a:schemeClr val="tx2"/>
              </a:solidFill>
            </a:endParaRPr>
          </a:p>
        </p:txBody>
      </p:sp>
      <p:pic>
        <p:nvPicPr>
          <p:cNvPr id="3074" name="Picture 2" descr="C:\Users\Школа\Desktop\портфоліо фото Косик\FB_IMG_161728416959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717032"/>
            <a:ext cx="4135388" cy="3101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Школа\Desktop\портфоліо фото Косик\FB_IMG_161762032765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-201871"/>
            <a:ext cx="3744416" cy="2811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Школа\Desktop\портфоліо фото Косик\FB_IMG_161762044728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6522">
            <a:off x="227062" y="3460058"/>
            <a:ext cx="2585581" cy="3447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Школа\Desktop\портфоліо фото Косик\IMG_20201005_10084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757" y="0"/>
            <a:ext cx="2843947" cy="3791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590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Школа\Desktop\портфоліо фото Косик\ee050e46db0ec05d7140a063b781b2c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947" y="-192595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Школа\Desktop\портфоліо фото Косик\FB_IMG_161704454766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441" y="-207462"/>
            <a:ext cx="3513559" cy="2639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2644" y="1772816"/>
            <a:ext cx="5184576" cy="3096344"/>
          </a:xfrm>
        </p:spPr>
        <p:txBody>
          <a:bodyPr>
            <a:noAutofit/>
          </a:bodyPr>
          <a:lstStyle/>
          <a:p>
            <a:r>
              <a:rPr lang="uk-UA" sz="2800" b="1" i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Моє завдання на уроці:</a:t>
            </a:r>
            <a:br>
              <a:rPr lang="uk-UA" sz="2800" b="1" i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</a:br>
            <a:r>
              <a:rPr lang="uk-UA" sz="2800" b="1" i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зробити навчання цікавим,</a:t>
            </a:r>
            <a:br>
              <a:rPr lang="uk-UA" sz="2800" b="1" i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</a:br>
            <a:r>
              <a:rPr lang="uk-UA" sz="2800" b="1" i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виховати дітей активними </a:t>
            </a:r>
            <a:br>
              <a:rPr lang="uk-UA" sz="2800" b="1" i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</a:br>
            <a:r>
              <a:rPr lang="uk-UA" sz="2800" b="1" i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співбесідниками, впевненими у </a:t>
            </a:r>
            <a:br>
              <a:rPr lang="uk-UA" sz="2800" b="1" i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</a:br>
            <a:r>
              <a:rPr lang="uk-UA" sz="2800" b="1" i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своїх силах та можливостях.</a:t>
            </a:r>
            <a:endParaRPr lang="uk-UA" sz="2800" dirty="0"/>
          </a:p>
        </p:txBody>
      </p:sp>
      <p:pic>
        <p:nvPicPr>
          <p:cNvPr id="2051" name="Picture 3" descr="C:\Users\Школа\Desktop\портфоліо фото Косик\FB_IMG_16170439961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1" y="0"/>
            <a:ext cx="2848628" cy="3798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Школа\Desktop\портфоліо фото Косик\FB_IMG_161704423946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380" y="4365104"/>
            <a:ext cx="3984523" cy="2387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Школа\Desktop\портфоліо фото Косик\IMG-aab2c80153e737439213a44d41c89f94-V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483" y="4329395"/>
            <a:ext cx="4961531" cy="279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418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Школа\Desktop\портфоліо фото Косик\ee050e46db0ec05d7140a063b781b2c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5" y="116632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1916832"/>
            <a:ext cx="5544616" cy="2376264"/>
          </a:xfrm>
        </p:spPr>
        <p:txBody>
          <a:bodyPr>
            <a:normAutofit/>
          </a:bodyPr>
          <a:lstStyle/>
          <a:p>
            <a:r>
              <a:rPr lang="uk-UA" sz="2400" b="1" i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Створюю умови </a:t>
            </a:r>
            <a:br>
              <a:rPr lang="uk-UA" sz="2400" b="1" i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</a:br>
            <a:r>
              <a:rPr lang="uk-UA" sz="2400" b="1" i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для участі педагогів та учнів </a:t>
            </a:r>
            <a:br>
              <a:rPr lang="uk-UA" sz="2400" b="1" i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</a:br>
            <a:r>
              <a:rPr lang="uk-UA" sz="2400" b="1" i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у творчих конкурсах</a:t>
            </a:r>
            <a:endParaRPr lang="uk-UA" sz="2400" dirty="0"/>
          </a:p>
        </p:txBody>
      </p:sp>
      <p:pic>
        <p:nvPicPr>
          <p:cNvPr id="1026" name="Picture 2" descr="C:\Users\Школа\Desktop\портфоліо фото Косик\IMG_20180728_1432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60648"/>
            <a:ext cx="3534540" cy="2650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07873"/>
            <a:ext cx="4179975" cy="3134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C:\Users\Школа\Desktop\портфоліо фото Косик\IMG_20210330_13373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10015"/>
            <a:ext cx="2619503" cy="3492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Школа\Desktop\портфоліо фото Косик\IMG_20210405_13513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00192" y="2996952"/>
            <a:ext cx="3168352" cy="422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024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Школа\Desktop\портфоліо фото Косик\ee050e46db0ec05d7140a063b781b2c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5286" y="2882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34" y="331635"/>
            <a:ext cx="8676456" cy="1143000"/>
          </a:xfrm>
        </p:spPr>
        <p:txBody>
          <a:bodyPr>
            <a:normAutofit fontScale="90000"/>
          </a:bodyPr>
          <a:lstStyle/>
          <a:p>
            <a:r>
              <a:rPr lang="uk-UA" b="1" i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Батьки – активні учасники</a:t>
            </a:r>
            <a:br>
              <a:rPr lang="uk-UA" b="1" i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</a:br>
            <a:r>
              <a:rPr lang="uk-UA" b="1" i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 освітнього процесу</a:t>
            </a:r>
            <a:endParaRPr lang="uk-UA" dirty="0"/>
          </a:p>
        </p:txBody>
      </p:sp>
      <p:pic>
        <p:nvPicPr>
          <p:cNvPr id="4099" name="Picture 3" descr="C:\Users\Школа\Desktop\портфоліо фото Косик\IMG_20200227_1336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15119">
            <a:off x="5522568" y="1386750"/>
            <a:ext cx="3456384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Школа\Desktop\портфоліо фото Косик\IMG_20190306_1123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6069">
            <a:off x="117730" y="1351951"/>
            <a:ext cx="3378375" cy="253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Школа\Desktop\портфоліо фото Косик\IMG_20190306_12103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208" y="4311799"/>
            <a:ext cx="3584227" cy="2688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Школа\Desktop\Фото 2019-2020\IMG_20200226_12201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" y="4305763"/>
            <a:ext cx="3551684" cy="2663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Школа\Desktop\Фото 2019-2020\IMG_20191227_13543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068960"/>
            <a:ext cx="3096344" cy="2322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472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Школа\Desktop\портфоліо фото Косик\ee050e46db0ec05d7140a063b781b2c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162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-155345"/>
            <a:ext cx="8229600" cy="1143000"/>
          </a:xfrm>
        </p:spPr>
        <p:txBody>
          <a:bodyPr>
            <a:normAutofit/>
          </a:bodyPr>
          <a:lstStyle/>
          <a:p>
            <a:r>
              <a:rPr lang="uk-UA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ПАТРІОТИЧНЕ ВИХОВАННЯ</a:t>
            </a:r>
            <a:endParaRPr lang="uk-UA" sz="32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C:\Users\Школа\Desktop\портфоліо фото Косик\FB_IMG_16170443765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764704"/>
            <a:ext cx="3386250" cy="45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Школа\Desktop\портфоліо фото Косик\FB_IMG_161704445687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659524"/>
            <a:ext cx="432048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Школа\Desktop\портфоліо фото Косик\FB_IMG_161704438676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45" y="764704"/>
            <a:ext cx="4176464" cy="313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436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Школа\Desktop\портфоліо фото Косик\ee050e46db0ec05d7140a063b781b2c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21"/>
            <a:ext cx="8229600" cy="1143000"/>
          </a:xfrm>
        </p:spPr>
        <p:txBody>
          <a:bodyPr>
            <a:normAutofit/>
          </a:bodyPr>
          <a:lstStyle/>
          <a:p>
            <a:r>
              <a:rPr lang="uk-UA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БЕЗПЕЧНА ШКОЛА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 descr="C:\Users\Школа\Desktop\портфоліо фото Косик\FB_IMG_161704498353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66" y="908720"/>
            <a:ext cx="4067944" cy="3050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Школа\Desktop\портфоліо фото Косик\FB_IMG_161704501368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209594"/>
            <a:ext cx="2736304" cy="3648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Школа\Desktop\портфоліо фото Косик\IMG_20200901_11100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049354"/>
            <a:ext cx="324036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3440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Школа\Desktop\портфоліо фото Косик\ee050e46db0ec05d7140a063b781b2c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809" y="2740770"/>
            <a:ext cx="8229600" cy="114300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      Ми відкриті до співпраці </a:t>
            </a:r>
            <a:br>
              <a:rPr lang="uk-UA" sz="3200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</a:br>
            <a:r>
              <a:rPr lang="uk-UA" sz="3200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і радіємо гостям</a:t>
            </a:r>
            <a:endParaRPr lang="uk-UA" sz="3200" b="1" dirty="0">
              <a:solidFill>
                <a:schemeClr val="tx2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7171" name="Picture 3" descr="C:\Users\Школа\Desktop\портфоліо фото Косик\FB_IMG_16170442984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754175"/>
            <a:ext cx="4174945" cy="3131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Школа\Desktop\портфоліо фото Косик\FB_IMG_161704471688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663" y="-228600"/>
            <a:ext cx="3959160" cy="2969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Школа\Desktop\портфоліо фото Косик\IMG_20180830_16364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4" y="2816970"/>
            <a:ext cx="3083759" cy="4111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Школа\Desktop\портфоліо фото Косик\IMG_20181029_15381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-154499"/>
            <a:ext cx="3961959" cy="2971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0" y="2060848"/>
            <a:ext cx="3930497" cy="679922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Консультують фахівці ІРЦ </a:t>
            </a:r>
            <a:r>
              <a:rPr lang="uk-UA" b="1" i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Павлівської</a:t>
            </a:r>
            <a:r>
              <a:rPr lang="uk-UA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</a:t>
            </a:r>
            <a:r>
              <a:rPr lang="en-US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uk-UA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endParaRPr lang="uk-UA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4860032" y="2204864"/>
            <a:ext cx="3961959" cy="612106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Закордонні гості з Фонду «Незабудка»</a:t>
            </a:r>
            <a:endParaRPr lang="uk-UA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0" y="5949280"/>
            <a:ext cx="3081915" cy="979368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Приємний сюрприз від місцевого представництва партії «Солідарність»</a:t>
            </a:r>
            <a:endParaRPr lang="uk-UA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4139951" y="6165304"/>
            <a:ext cx="4174945" cy="763344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Приймаємо подарунки на Святого Миколая від </a:t>
            </a:r>
            <a:r>
              <a:rPr lang="uk-UA" b="1" i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Павлівського</a:t>
            </a:r>
            <a:r>
              <a:rPr lang="uk-UA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лісництва</a:t>
            </a:r>
            <a:endParaRPr lang="uk-UA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4176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Школа\Desktop\портфоліо фото Косик\ee050e46db0ec05d7140a063b781b2c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859940" y="2675139"/>
            <a:ext cx="8229600" cy="114300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tx2"/>
                </a:solidFill>
                <a:latin typeface="Monotype Corsiva" panose="03010101010201010101" pitchFamily="66" charset="0"/>
              </a:rPr>
              <a:t>Розвиваємо екологічну свідомість юних природолюбів</a:t>
            </a:r>
            <a:endParaRPr lang="uk-UA" sz="3200" b="1" dirty="0">
              <a:solidFill>
                <a:schemeClr val="tx2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100" name="Picture 4" descr="C:\Users\Школа\Desktop\портфоліо фото Косик\IMG_20191107_1159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216505"/>
            <a:ext cx="3003032" cy="3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Школа\Desktop\портфоліо фото Косик\IMG_20190321_1119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42" y="3737422"/>
            <a:ext cx="4355976" cy="3266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Школа\Desktop\портфоліо фото Косик\FB_IMG_161704515362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0534" y="-606842"/>
            <a:ext cx="2608542" cy="4344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Школа\Desktop\портфоліо фото Косик\FB_IMG_161728380845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28600"/>
            <a:ext cx="5431532" cy="305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939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Школа\Desktop\портфоліо фото Косик\ee050e46db0ec05d7140a063b781b2c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304" y="-207818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847" y="-207818"/>
            <a:ext cx="8229600" cy="1143000"/>
          </a:xfrm>
        </p:spPr>
        <p:txBody>
          <a:bodyPr>
            <a:normAutofit/>
          </a:bodyPr>
          <a:lstStyle/>
          <a:p>
            <a:r>
              <a:rPr lang="uk-UA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НАШІ СВЯТА</a:t>
            </a:r>
            <a:endParaRPr lang="uk-UA" sz="32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3" name="Picture 3" descr="C:\Users\Школа\Desktop\портфоліо фото Косик\FB_IMG_16170444775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7" y="620688"/>
            <a:ext cx="432048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Школа\Desktop\портфоліо фото Косик\FB_IMG_161704428457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496" y="539298"/>
            <a:ext cx="4429000" cy="332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Школа\Desktop\портфоліо фото Косик\FB_IMG_161704475293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34" y="3792247"/>
            <a:ext cx="4432113" cy="3324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Школа\Desktop\портфоліо фото Косик\FB_IMG_161704485862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56" y="3774548"/>
            <a:ext cx="4443777" cy="333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402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Школа\Desktop\портфоліо фото Косик\ee050e46db0ec05d7140a063b781b2c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040" y="-204014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3008313" cy="1872208"/>
          </a:xfrm>
        </p:spPr>
        <p:txBody>
          <a:bodyPr>
            <a:noAutofit/>
          </a:bodyPr>
          <a:lstStyle/>
          <a:p>
            <a:pPr algn="ctr"/>
            <a:r>
              <a:rPr lang="uk-UA" sz="4000" i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Косик</a:t>
            </a:r>
            <a:r>
              <a:rPr lang="uk-UA" sz="4000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  <a:br>
              <a:rPr lang="uk-UA" sz="4000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uk-UA" sz="4000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Людмила </a:t>
            </a:r>
            <a:br>
              <a:rPr lang="uk-UA" sz="4000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r>
              <a:rPr lang="uk-UA" sz="40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Іванівна</a:t>
            </a:r>
            <a:endParaRPr lang="uk-UA" sz="4000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60648"/>
            <a:ext cx="4311178" cy="5748238"/>
          </a:xfrm>
        </p:spPr>
      </p:pic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251520" y="2060848"/>
            <a:ext cx="4156720" cy="4691063"/>
          </a:xfrm>
        </p:spPr>
        <p:txBody>
          <a:bodyPr>
            <a:normAutofit/>
          </a:bodyPr>
          <a:lstStyle/>
          <a:p>
            <a:r>
              <a:rPr lang="uk-UA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Освіта:  вища.</a:t>
            </a:r>
          </a:p>
          <a:p>
            <a:r>
              <a:rPr lang="uk-UA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Закінчила Волинський державний університет ім. Лесі Українки</a:t>
            </a:r>
          </a:p>
          <a:p>
            <a:r>
              <a:rPr lang="uk-UA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Кваліфікаційна категорія:  спеціаліст .</a:t>
            </a:r>
          </a:p>
          <a:p>
            <a:r>
              <a:rPr lang="uk-UA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Педагогічний стаж:  21 рік</a:t>
            </a:r>
          </a:p>
          <a:p>
            <a:r>
              <a:rPr lang="uk-UA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посаді керівника: </a:t>
            </a:r>
            <a:r>
              <a:rPr lang="uk-UA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 років</a:t>
            </a:r>
            <a:r>
              <a:rPr lang="uk-UA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uk-UA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 кваліфікації: </a:t>
            </a:r>
            <a:r>
              <a:rPr lang="uk-UA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рік</a:t>
            </a:r>
            <a:endParaRPr lang="uk-UA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5948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C:\Users\Школа\Desktop\портфоліо фото Косик\ee050e46db0ec05d7140a063b781b2c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80" y="-99392"/>
            <a:ext cx="4390010" cy="3292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511" y="3284017"/>
            <a:ext cx="4542561" cy="3406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C:\Users\Школа\Desktop\портфоліо фото Косик\IMG_20190822_11040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164" y="3284017"/>
            <a:ext cx="4530153" cy="3397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Школа\Desktop\портфоліо фото Косик\IMG_20190306_11171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1583" y="-101251"/>
            <a:ext cx="4392489" cy="3294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05988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Школа\Desktop\портфоліо фото Косик\ee050e46db0ec05d7140a063b781b2c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/>
          </a:bodyPr>
          <a:lstStyle/>
          <a:p>
            <a:r>
              <a:rPr lang="uk-UA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НАШІ БУДНІ</a:t>
            </a:r>
            <a:endParaRPr lang="uk-UA" sz="32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8" name="Picture 4" descr="C:\Users\Школа\Desktop\портфоліо фото Косик\FB_IMG_161704443957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814264"/>
            <a:ext cx="3854286" cy="2890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Школа\Desktop\портфоліо фото Косик\FB_IMG_16170446137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495" y="3331426"/>
            <a:ext cx="2794239" cy="3725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Школа\Desktop\портфоліо фото Косик\FB_IMG_161704491885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020113"/>
            <a:ext cx="3888432" cy="291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Школа\Desktop\портфоліо фото Косик\FB_IMG_161704492990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814264"/>
            <a:ext cx="4063380" cy="3047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C:\Users\Школа\Desktop\портфоліо фото Косик\FB_IMG_161704404337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046766"/>
            <a:ext cx="2882968" cy="3838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7189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Школа\Desktop\портфоліо фото Косик\ee050e46db0ec05d7140a063b781b2c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Школа\Desktop\портфоліо фото Косик\IMG-7e69aabe5f2a4fe6d7263d8aa7343076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172"/>
            <a:ext cx="3312369" cy="4416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Школа\Desktop\портфоліо фото Косик\IMG-82e3c53ecb2ae9dd954b4aece1ffcf47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60648"/>
            <a:ext cx="4517842" cy="3388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Школа\Desktop\портфоліо фото Косик\IMG-095c98c866174dc1264a5b6fa0e09639-V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445603"/>
            <a:ext cx="4536504" cy="340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50609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Школа\Desktop\портфоліо фото Косик\ee050e46db0ec05d7140a063b781b2c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159327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59327"/>
            <a:ext cx="8229600" cy="1143000"/>
          </a:xfrm>
        </p:spPr>
        <p:txBody>
          <a:bodyPr>
            <a:normAutofit/>
          </a:bodyPr>
          <a:lstStyle/>
          <a:p>
            <a:r>
              <a:rPr lang="uk-UA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– джерело талантів</a:t>
            </a:r>
            <a:endParaRPr lang="uk-UA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1" name="Picture 3" descr="C:\Users\Школа\Desktop\портфоліо фото Косик\IMG_20190306_1136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17104"/>
            <a:ext cx="3051078" cy="4068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Школа\Desktop\портфоліо фото Косик\IMG_20190306_1156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656692"/>
            <a:ext cx="2949792" cy="393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Школа\Desktop\портфоліо фото Косик\FB_IMG_161728384376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656692"/>
            <a:ext cx="4248472" cy="3186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Школа\Desktop\Фото 2019-2020\IMG_20200227_12462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379" y="3971230"/>
            <a:ext cx="4323241" cy="3242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C:\Users\Школа\Desktop\портфоліо фото Косик\FB_IMG_161728353777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379" y="2984979"/>
            <a:ext cx="2906421" cy="3873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88133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9" name="Picture 7" descr="C:\Users\Школа\Desktop\портфоліо фото Косик\ee050e46db0ec05d7140a063b781b2c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/>
          </a:bodyPr>
          <a:lstStyle/>
          <a:p>
            <a:r>
              <a:rPr lang="uk-UA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Наша творчість</a:t>
            </a:r>
            <a:endParaRPr lang="uk-UA" sz="3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C:\Users\Школа\Desktop\портфоліо фото Косик\FB_IMG_16170441230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780928"/>
            <a:ext cx="2952328" cy="3936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Школа\Desktop\Фото 2019-2020\IMG_20200212_1220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9318" y="857673"/>
            <a:ext cx="3920203" cy="2940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Школа\Desktop\Фото 2019-2020\IMG_20191206_11233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0728"/>
            <a:ext cx="3768300" cy="282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Школа\Desktop\портфоліо фото Косик\IMG-2b0f2da73bb65e347611d6d4f6940055-V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977514"/>
            <a:ext cx="2657447" cy="3543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C:\Users\Школа\Desktop\портфоліо фото Косик\IMG_20201208_12291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62835"/>
            <a:ext cx="2471374" cy="3295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75262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050" name="Picture 2" descr="C:\Users\Школа\Desktop\портфоліо фото Косик\ee050e46db0ec05d7140a063b781b2c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1259632" y="764704"/>
            <a:ext cx="66967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Monotype Corsiva" pitchFamily="66" charset="0"/>
              </a:rPr>
              <a:t>Дорогу я обрала у житті таку,</a:t>
            </a:r>
          </a:p>
          <a:p>
            <a:pPr algn="ctr"/>
            <a:r>
              <a:rPr lang="uk-UA" sz="3600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Monotype Corsiva" pitchFamily="66" charset="0"/>
              </a:rPr>
              <a:t>Яку сама </a:t>
            </a:r>
            <a:r>
              <a:rPr lang="uk-UA" sz="3600" i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Monotype Corsiva" pitchFamily="66" charset="0"/>
              </a:rPr>
              <a:t>обрать</a:t>
            </a:r>
            <a:r>
              <a:rPr lang="uk-UA" sz="3600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Monotype Corsiva" pitchFamily="66" charset="0"/>
              </a:rPr>
              <a:t> хотіла.</a:t>
            </a:r>
          </a:p>
          <a:p>
            <a:pPr algn="ctr"/>
            <a:r>
              <a:rPr lang="uk-UA" sz="3600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Monotype Corsiva" pitchFamily="66" charset="0"/>
              </a:rPr>
              <a:t>І скільки я по цій дорозі йду,</a:t>
            </a:r>
          </a:p>
          <a:p>
            <a:pPr algn="ctr"/>
            <a:r>
              <a:rPr lang="uk-UA" sz="3600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Monotype Corsiva" pitchFamily="66" charset="0"/>
              </a:rPr>
              <a:t>Ніколи про свій вибір не жаліла.</a:t>
            </a:r>
          </a:p>
          <a:p>
            <a:pPr algn="ctr"/>
            <a:r>
              <a:rPr lang="uk-UA" sz="3600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Monotype Corsiva" pitchFamily="66" charset="0"/>
              </a:rPr>
              <a:t>І завжди я гордитись буду тим,</a:t>
            </a:r>
          </a:p>
          <a:p>
            <a:pPr algn="ctr"/>
            <a:r>
              <a:rPr lang="uk-UA" sz="3600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Monotype Corsiva" pitchFamily="66" charset="0"/>
              </a:rPr>
              <a:t>Що доля саме так у мене склалась.</a:t>
            </a:r>
          </a:p>
          <a:p>
            <a:pPr algn="ctr"/>
            <a:r>
              <a:rPr lang="uk-UA" sz="3600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Monotype Corsiva" pitchFamily="66" charset="0"/>
              </a:rPr>
              <a:t>Якби ще раз прийшлося </a:t>
            </a:r>
            <a:r>
              <a:rPr lang="uk-UA" sz="3600" i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Monotype Corsiva" pitchFamily="66" charset="0"/>
              </a:rPr>
              <a:t>обирать</a:t>
            </a:r>
            <a:r>
              <a:rPr lang="uk-UA" sz="3600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Monotype Corsiva" pitchFamily="66" charset="0"/>
              </a:rPr>
              <a:t>,</a:t>
            </a:r>
          </a:p>
          <a:p>
            <a:pPr algn="ctr"/>
            <a:r>
              <a:rPr lang="uk-UA" sz="3600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Monotype Corsiva" pitchFamily="66" charset="0"/>
              </a:rPr>
              <a:t>Я б ні хвилинки не </a:t>
            </a:r>
            <a:r>
              <a:rPr lang="uk-UA" sz="36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Monotype Corsiva" pitchFamily="66" charset="0"/>
              </a:rPr>
              <a:t>вагалась.</a:t>
            </a:r>
            <a:endParaRPr lang="ru-RU" sz="3600" i="1" dirty="0">
              <a:solidFill>
                <a:srgbClr val="00B0F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21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Школа\Desktop\портфоліо фото Косик\ee050e46db0ec05d7140a063b781b2c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755576" y="197346"/>
            <a:ext cx="806489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i="1" u="sng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Monotype Corsiva" pitchFamily="66" charset="0"/>
              </a:rPr>
              <a:t>Педагогічне кредо: </a:t>
            </a:r>
            <a:r>
              <a:rPr lang="uk-UA" sz="24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5EA4"/>
                </a:solidFill>
                <a:latin typeface="Monotype Corsiva" pitchFamily="66" charset="0"/>
              </a:rPr>
              <a:t>“ Така дісталася мені робота, </a:t>
            </a:r>
          </a:p>
          <a:p>
            <a:r>
              <a:rPr lang="uk-UA" sz="24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5EA4"/>
                </a:solidFill>
                <a:latin typeface="Monotype Corsiva" pitchFamily="66" charset="0"/>
              </a:rPr>
              <a:t>                                            є в ній і радість  та є й турбота,</a:t>
            </a:r>
          </a:p>
          <a:p>
            <a:r>
              <a:rPr lang="uk-UA" sz="24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5EA4"/>
                </a:solidFill>
                <a:latin typeface="Monotype Corsiva" pitchFamily="66" charset="0"/>
              </a:rPr>
              <a:t>                                            є вічний пошук, безсонні ночі</a:t>
            </a:r>
          </a:p>
          <a:p>
            <a:r>
              <a:rPr lang="uk-UA" sz="24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5EA4"/>
                </a:solidFill>
                <a:latin typeface="Monotype Corsiva" pitchFamily="66" charset="0"/>
              </a:rPr>
              <a:t>                                            та гріють душу дитячі очі!”.</a:t>
            </a:r>
          </a:p>
          <a:p>
            <a:r>
              <a:rPr lang="uk-UA" sz="3200" b="1" i="1" u="sng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Monotype Corsiva" pitchFamily="66" charset="0"/>
              </a:rPr>
              <a:t>Улюблений вислів:  </a:t>
            </a:r>
            <a:r>
              <a:rPr lang="uk-UA" sz="24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5EA4"/>
                </a:solidFill>
                <a:latin typeface="Monotype Corsiva" pitchFamily="66" charset="0"/>
              </a:rPr>
              <a:t>“Вчителями повинні бути люди чесні, діяльні і працьовиті; не тільки для годиться, а й насправді вони повинні бути живими взірцями чеснот, що їх вони мають прищеплювати іншим. (Ніщо удаване не може бути тривалим)</a:t>
            </a:r>
          </a:p>
          <a:p>
            <a:r>
              <a:rPr lang="uk-UA" sz="24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5EA4"/>
                </a:solidFill>
                <a:latin typeface="Monotype Corsiva" pitchFamily="66" charset="0"/>
              </a:rPr>
              <a:t>                                                                        </a:t>
            </a:r>
            <a:r>
              <a:rPr lang="uk-UA" sz="2400" b="1" i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5EA4"/>
                </a:solidFill>
                <a:latin typeface="Monotype Corsiva" pitchFamily="66" charset="0"/>
              </a:rPr>
              <a:t>Я.А.Коменський</a:t>
            </a:r>
            <a:endParaRPr lang="uk-UA" sz="24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5EA4"/>
              </a:solidFill>
              <a:latin typeface="Monotype Corsiva" pitchFamily="66" charset="0"/>
            </a:endParaRPr>
          </a:p>
          <a:p>
            <a:endParaRPr lang="uk-UA" sz="24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  <a:latin typeface="Monotype Corsiva" pitchFamily="66" charset="0"/>
            </a:endParaRPr>
          </a:p>
          <a:p>
            <a:r>
              <a:rPr lang="uk-UA" sz="3200" b="1" i="1" u="sng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Monotype Corsiva" pitchFamily="66" charset="0"/>
              </a:rPr>
              <a:t>Власна формула успіху: </a:t>
            </a:r>
            <a:r>
              <a:rPr lang="uk-UA" sz="24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5EA4"/>
                </a:solidFill>
                <a:latin typeface="Monotype Corsiva" pitchFamily="66" charset="0"/>
              </a:rPr>
              <a:t>“Створити в </a:t>
            </a:r>
            <a:r>
              <a:rPr lang="uk-UA" sz="2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5EA4"/>
                </a:solidFill>
                <a:latin typeface="Monotype Corsiva" pitchFamily="66" charset="0"/>
              </a:rPr>
              <a:t>закладі  освіти такі </a:t>
            </a:r>
            <a:r>
              <a:rPr lang="uk-UA" sz="24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5EA4"/>
                </a:solidFill>
                <a:latin typeface="Monotype Corsiva" pitchFamily="66" charset="0"/>
              </a:rPr>
              <a:t>умови, щоб він був місцем радості для дітей, місцем творчості для педагогів та місцем впевненості і спокою для батьків”.</a:t>
            </a:r>
            <a:endParaRPr lang="ru-RU" sz="2400" i="1" dirty="0">
              <a:solidFill>
                <a:srgbClr val="005EA4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92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Школа\Desktop\портфоліо фото Косик\ee050e46db0ec05d7140a063b781b2c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Горизонтальний сувій 4"/>
          <p:cNvSpPr/>
          <p:nvPr/>
        </p:nvSpPr>
        <p:spPr>
          <a:xfrm>
            <a:off x="467544" y="0"/>
            <a:ext cx="8352928" cy="1512168"/>
          </a:xfrm>
          <a:prstGeom prst="horizontalScroll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9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224" y="184584"/>
            <a:ext cx="7941568" cy="1143000"/>
          </a:xfrm>
        </p:spPr>
        <p:txBody>
          <a:bodyPr>
            <a:no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схожа на 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директора, 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професіоналізму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мобільності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готовності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творчого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підходу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доля 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</a:t>
            </a:r>
            <a:r>
              <a:rPr lang="ru-RU" sz="2000" b="1" i="1" dirty="0" err="1">
                <a:solidFill>
                  <a:srgbClr val="FF0000"/>
                </a:solidFill>
              </a:rPr>
              <a:t>і</a:t>
            </a:r>
            <a:r>
              <a:rPr lang="ru-RU" sz="2000" b="1" i="1" dirty="0">
                <a:solidFill>
                  <a:srgbClr val="FF0000"/>
                </a:solidFill>
              </a:rPr>
              <a:t/>
            </a:r>
            <a:br>
              <a:rPr lang="ru-RU" sz="2000" b="1" i="1" dirty="0">
                <a:solidFill>
                  <a:srgbClr val="FF0000"/>
                </a:solidFill>
              </a:rPr>
            </a:br>
            <a:endParaRPr lang="uk-UA" sz="2000" dirty="0"/>
          </a:p>
        </p:txBody>
      </p:sp>
      <p:graphicFrame>
        <p:nvGraphicFramePr>
          <p:cNvPr id="6" name="Місце для вмісту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220864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1622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Школа\Desktop\портфоліо фото Косик\ee050e46db0ec05d7140a063b781b2c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Моя</a:t>
            </a:r>
            <a:br>
              <a:rPr lang="uk-UA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управлінська </a:t>
            </a:r>
            <a:r>
              <a:rPr lang="uk-UA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філософія</a:t>
            </a:r>
            <a:endParaRPr lang="uk-UA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Горизонтальний сувій 3"/>
          <p:cNvSpPr/>
          <p:nvPr/>
        </p:nvSpPr>
        <p:spPr>
          <a:xfrm>
            <a:off x="467544" y="1052736"/>
            <a:ext cx="7992888" cy="792088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Якщо ви досягли вершин – піднімайтесь вище</a:t>
            </a:r>
            <a:r>
              <a:rPr lang="uk-UA" b="1" i="1" dirty="0">
                <a:solidFill>
                  <a:srgbClr val="002060"/>
                </a:solidFill>
              </a:rPr>
              <a:t>.</a:t>
            </a:r>
            <a:endParaRPr lang="ru-RU" b="1" i="1" dirty="0">
              <a:solidFill>
                <a:srgbClr val="002060"/>
              </a:solidFill>
            </a:endParaRPr>
          </a:p>
          <a:p>
            <a:pPr algn="ctr"/>
            <a:endParaRPr lang="uk-UA" dirty="0"/>
          </a:p>
        </p:txBody>
      </p:sp>
      <p:sp>
        <p:nvSpPr>
          <p:cNvPr id="5" name="Горизонтальний сувій 4"/>
          <p:cNvSpPr/>
          <p:nvPr/>
        </p:nvSpPr>
        <p:spPr>
          <a:xfrm>
            <a:off x="520699" y="3789040"/>
            <a:ext cx="7992888" cy="792088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Бачу ціль – не шукаю перепон</a:t>
            </a:r>
            <a:r>
              <a:rPr lang="uk-UA" sz="2400" b="1" i="1" dirty="0">
                <a:solidFill>
                  <a:srgbClr val="002060"/>
                </a:solidFill>
              </a:rPr>
              <a:t>.</a:t>
            </a:r>
            <a:endParaRPr lang="ru-RU" sz="2400" b="1" i="1" dirty="0">
              <a:solidFill>
                <a:srgbClr val="002060"/>
              </a:solidFill>
            </a:endParaRPr>
          </a:p>
          <a:p>
            <a:pPr algn="ctr"/>
            <a:endParaRPr lang="uk-UA" dirty="0"/>
          </a:p>
        </p:txBody>
      </p:sp>
      <p:sp>
        <p:nvSpPr>
          <p:cNvPr id="6" name="Горизонтальний сувій 5"/>
          <p:cNvSpPr/>
          <p:nvPr/>
        </p:nvSpPr>
        <p:spPr>
          <a:xfrm>
            <a:off x="467544" y="1981258"/>
            <a:ext cx="7992888" cy="792088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0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Робити </a:t>
            </a:r>
            <a:r>
              <a:rPr lang="uk-UA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мале, але з великою любов'ю</a:t>
            </a:r>
            <a:r>
              <a:rPr lang="uk-UA" b="1" i="1" dirty="0">
                <a:solidFill>
                  <a:srgbClr val="002060"/>
                </a:solidFill>
              </a:rPr>
              <a:t>.</a:t>
            </a:r>
            <a:endParaRPr lang="ru-RU" b="1" i="1" dirty="0">
              <a:solidFill>
                <a:srgbClr val="002060"/>
              </a:solidFill>
            </a:endParaRPr>
          </a:p>
          <a:p>
            <a:pPr algn="ctr"/>
            <a:endParaRPr lang="uk-UA" dirty="0"/>
          </a:p>
        </p:txBody>
      </p:sp>
      <p:sp>
        <p:nvSpPr>
          <p:cNvPr id="7" name="Місце для вмісту 6"/>
          <p:cNvSpPr>
            <a:spLocks noGrp="1"/>
          </p:cNvSpPr>
          <p:nvPr>
            <p:ph idx="1"/>
          </p:nvPr>
        </p:nvSpPr>
        <p:spPr>
          <a:xfrm>
            <a:off x="492812" y="2799777"/>
            <a:ext cx="8064896" cy="957986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uk-UA" sz="20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Досягнення </a:t>
            </a:r>
            <a:r>
              <a:rPr lang="uk-UA" sz="20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школи – це заслуга колективу, невдача – промах директора</a:t>
            </a:r>
            <a:r>
              <a:rPr lang="uk-UA" sz="20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Горизонтальний сувій 7"/>
          <p:cNvSpPr/>
          <p:nvPr/>
        </p:nvSpPr>
        <p:spPr>
          <a:xfrm>
            <a:off x="541984" y="4673116"/>
            <a:ext cx="7992888" cy="792088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i="1" dirty="0" smtClean="0">
              <a:solidFill>
                <a:srgbClr val="002060"/>
              </a:solidFill>
            </a:endParaRPr>
          </a:p>
          <a:p>
            <a:pPr algn="ctr"/>
            <a:r>
              <a:rPr lang="ru-RU" sz="2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</a:t>
            </a:r>
            <a:r>
              <a:rPr lang="ru-RU" sz="2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оригінальний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народження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Не дай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собі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вмерти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блідою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копією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когось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іншого</a:t>
            </a:r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uk-UA" dirty="0"/>
          </a:p>
        </p:txBody>
      </p:sp>
      <p:sp>
        <p:nvSpPr>
          <p:cNvPr id="9" name="Горизонтальний сувій 8"/>
          <p:cNvSpPr/>
          <p:nvPr/>
        </p:nvSpPr>
        <p:spPr>
          <a:xfrm>
            <a:off x="543891" y="5526213"/>
            <a:ext cx="7992888" cy="792088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19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Важливе не те положення, яке  ми займаємо у житті зараз,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19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напрямок , у якому ми рухаємося</a:t>
            </a:r>
            <a:r>
              <a:rPr lang="uk-UA" b="1" i="1" dirty="0">
                <a:solidFill>
                  <a:srgbClr val="002060"/>
                </a:solidFill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04270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Школа\Desktop\портфоліо фото Косик\ee050e46db0ec05d7140a063b781b2c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706090"/>
          </a:xfrm>
        </p:spPr>
        <p:txBody>
          <a:bodyPr>
            <a:normAutofit/>
          </a:bodyPr>
          <a:lstStyle/>
          <a:p>
            <a:r>
              <a:rPr lang="uk-UA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Основні завдання в системі </a:t>
            </a:r>
            <a:r>
              <a:rPr lang="uk-UA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</a:t>
            </a:r>
            <a:endParaRPr lang="uk-UA" sz="36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Горизонтальний сувій 5"/>
          <p:cNvSpPr/>
          <p:nvPr/>
        </p:nvSpPr>
        <p:spPr>
          <a:xfrm>
            <a:off x="456959" y="933096"/>
            <a:ext cx="8208912" cy="720080"/>
          </a:xfrm>
          <a:prstGeom prst="horizontalScroll">
            <a:avLst/>
          </a:prstGeom>
          <a:gradFill>
            <a:gsLst>
              <a:gs pos="16000">
                <a:schemeClr val="accent1">
                  <a:tint val="66000"/>
                  <a:satMod val="160000"/>
                </a:schemeClr>
              </a:gs>
              <a:gs pos="97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00" b="1" i="1" dirty="0" smtClean="0">
                <a:solidFill>
                  <a:srgbClr val="005EA4"/>
                </a:solidFill>
              </a:rPr>
              <a:t>Виконання функціональних обов’язків</a:t>
            </a:r>
            <a:r>
              <a:rPr lang="uk-UA" b="1" i="1" dirty="0" smtClean="0">
                <a:solidFill>
                  <a:srgbClr val="005E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uk-UA" dirty="0"/>
          </a:p>
        </p:txBody>
      </p:sp>
      <p:sp>
        <p:nvSpPr>
          <p:cNvPr id="7" name="Горизонтальний сувій 6"/>
          <p:cNvSpPr/>
          <p:nvPr/>
        </p:nvSpPr>
        <p:spPr>
          <a:xfrm>
            <a:off x="467544" y="1653176"/>
            <a:ext cx="8208912" cy="720080"/>
          </a:xfrm>
          <a:prstGeom prst="horizontalScroll">
            <a:avLst/>
          </a:prstGeom>
          <a:gradFill>
            <a:gsLst>
              <a:gs pos="16000">
                <a:schemeClr val="accent1">
                  <a:tint val="66000"/>
                  <a:satMod val="160000"/>
                </a:schemeClr>
              </a:gs>
              <a:gs pos="97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00" b="1" i="1" dirty="0" smtClean="0">
                <a:solidFill>
                  <a:srgbClr val="005EA4"/>
                </a:solidFill>
              </a:rPr>
              <a:t>Створення морально-здорового клімату в педагогічному колективі, атмосфери довіри і взаємоповаги. </a:t>
            </a:r>
            <a:endParaRPr lang="uk-UA" sz="2200" dirty="0"/>
          </a:p>
        </p:txBody>
      </p:sp>
      <p:sp>
        <p:nvSpPr>
          <p:cNvPr id="8" name="Горизонтальний сувій 7"/>
          <p:cNvSpPr/>
          <p:nvPr/>
        </p:nvSpPr>
        <p:spPr>
          <a:xfrm>
            <a:off x="474084" y="2373256"/>
            <a:ext cx="8208912" cy="720080"/>
          </a:xfrm>
          <a:prstGeom prst="horizontalScroll">
            <a:avLst/>
          </a:prstGeom>
          <a:gradFill>
            <a:gsLst>
              <a:gs pos="16000">
                <a:schemeClr val="accent1">
                  <a:tint val="66000"/>
                  <a:satMod val="160000"/>
                </a:schemeClr>
              </a:gs>
              <a:gs pos="97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00" b="1" i="1" dirty="0" smtClean="0">
                <a:solidFill>
                  <a:srgbClr val="005EA4"/>
                </a:solidFill>
              </a:rPr>
              <a:t>Підвищення </a:t>
            </a:r>
            <a:r>
              <a:rPr lang="uk-UA" sz="2200" b="1" i="1" dirty="0">
                <a:solidFill>
                  <a:srgbClr val="005EA4"/>
                </a:solidFill>
              </a:rPr>
              <a:t>рівня зацікавленості професійного </a:t>
            </a:r>
            <a:r>
              <a:rPr lang="uk-UA" sz="2200" b="1" i="1" dirty="0" smtClean="0">
                <a:solidFill>
                  <a:srgbClr val="005EA4"/>
                </a:solidFill>
              </a:rPr>
              <a:t>зростання.</a:t>
            </a:r>
            <a:endParaRPr lang="uk-UA" sz="2200" dirty="0"/>
          </a:p>
        </p:txBody>
      </p:sp>
      <p:sp>
        <p:nvSpPr>
          <p:cNvPr id="9" name="Горизонтальний сувій 8"/>
          <p:cNvSpPr/>
          <p:nvPr/>
        </p:nvSpPr>
        <p:spPr>
          <a:xfrm>
            <a:off x="474084" y="3093336"/>
            <a:ext cx="8208912" cy="720080"/>
          </a:xfrm>
          <a:prstGeom prst="horizontalScroll">
            <a:avLst/>
          </a:prstGeom>
          <a:gradFill>
            <a:gsLst>
              <a:gs pos="16000">
                <a:schemeClr val="accent1">
                  <a:tint val="66000"/>
                  <a:satMod val="160000"/>
                </a:schemeClr>
              </a:gs>
              <a:gs pos="97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00" b="1" i="1" dirty="0">
                <a:solidFill>
                  <a:srgbClr val="005EA4"/>
                </a:solidFill>
              </a:rPr>
              <a:t>Стимулювання </a:t>
            </a:r>
            <a:r>
              <a:rPr lang="uk-UA" sz="2200" b="1" i="1" dirty="0" smtClean="0">
                <a:solidFill>
                  <a:srgbClr val="005EA4"/>
                </a:solidFill>
              </a:rPr>
              <a:t>творчості працівників, прояву ініціативи.</a:t>
            </a:r>
            <a:endParaRPr lang="uk-UA" sz="2200" dirty="0"/>
          </a:p>
        </p:txBody>
      </p:sp>
      <p:sp>
        <p:nvSpPr>
          <p:cNvPr id="10" name="Горизонтальний сувій 9"/>
          <p:cNvSpPr/>
          <p:nvPr/>
        </p:nvSpPr>
        <p:spPr>
          <a:xfrm>
            <a:off x="474084" y="3828224"/>
            <a:ext cx="8208912" cy="720080"/>
          </a:xfrm>
          <a:prstGeom prst="horizontalScroll">
            <a:avLst/>
          </a:prstGeom>
          <a:gradFill>
            <a:gsLst>
              <a:gs pos="16000">
                <a:schemeClr val="accent1">
                  <a:tint val="66000"/>
                  <a:satMod val="160000"/>
                </a:schemeClr>
              </a:gs>
              <a:gs pos="97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00" b="1" i="1" dirty="0" smtClean="0">
                <a:solidFill>
                  <a:srgbClr val="005EA4"/>
                </a:solidFill>
              </a:rPr>
              <a:t>Створення позитивного іміджу НВК.</a:t>
            </a:r>
            <a:endParaRPr lang="uk-UA" sz="2200" dirty="0"/>
          </a:p>
        </p:txBody>
      </p:sp>
      <p:sp>
        <p:nvSpPr>
          <p:cNvPr id="11" name="Горизонтальний сувій 10"/>
          <p:cNvSpPr/>
          <p:nvPr/>
        </p:nvSpPr>
        <p:spPr>
          <a:xfrm>
            <a:off x="467544" y="4581128"/>
            <a:ext cx="8208912" cy="720080"/>
          </a:xfrm>
          <a:prstGeom prst="horizontalScroll">
            <a:avLst/>
          </a:prstGeom>
          <a:gradFill>
            <a:gsLst>
              <a:gs pos="16000">
                <a:schemeClr val="accent1">
                  <a:tint val="66000"/>
                  <a:satMod val="160000"/>
                </a:schemeClr>
              </a:gs>
              <a:gs pos="97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00" b="1" i="1" dirty="0" smtClean="0">
                <a:solidFill>
                  <a:srgbClr val="005EA4"/>
                </a:solidFill>
              </a:rPr>
              <a:t>Співпраця з батьківською громадськістю.</a:t>
            </a:r>
            <a:endParaRPr lang="uk-UA" sz="2200" dirty="0"/>
          </a:p>
        </p:txBody>
      </p:sp>
      <p:sp>
        <p:nvSpPr>
          <p:cNvPr id="12" name="Горизонтальний сувій 11"/>
          <p:cNvSpPr/>
          <p:nvPr/>
        </p:nvSpPr>
        <p:spPr>
          <a:xfrm>
            <a:off x="474084" y="5301208"/>
            <a:ext cx="8208912" cy="720080"/>
          </a:xfrm>
          <a:prstGeom prst="horizontalScroll">
            <a:avLst/>
          </a:prstGeom>
          <a:gradFill>
            <a:gsLst>
              <a:gs pos="16000">
                <a:schemeClr val="accent1">
                  <a:tint val="66000"/>
                  <a:satMod val="160000"/>
                </a:schemeClr>
              </a:gs>
              <a:gs pos="97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00" b="1" i="1" dirty="0" smtClean="0">
                <a:solidFill>
                  <a:srgbClr val="005EA4"/>
                </a:solidFill>
              </a:rPr>
              <a:t>Забезпечення наступності у роботі дошкільного закладу та початкової школи.</a:t>
            </a:r>
            <a:endParaRPr lang="uk-UA" sz="2200" dirty="0"/>
          </a:p>
        </p:txBody>
      </p:sp>
      <p:sp>
        <p:nvSpPr>
          <p:cNvPr id="13" name="Горизонтальний сувій 12"/>
          <p:cNvSpPr/>
          <p:nvPr/>
        </p:nvSpPr>
        <p:spPr>
          <a:xfrm>
            <a:off x="467544" y="6021288"/>
            <a:ext cx="8208912" cy="836711"/>
          </a:xfrm>
          <a:prstGeom prst="horizontalScroll">
            <a:avLst/>
          </a:prstGeom>
          <a:gradFill>
            <a:gsLst>
              <a:gs pos="16000">
                <a:schemeClr val="accent1">
                  <a:tint val="66000"/>
                  <a:satMod val="160000"/>
                </a:schemeClr>
              </a:gs>
              <a:gs pos="97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00" b="1" i="1" dirty="0" smtClean="0">
                <a:solidFill>
                  <a:srgbClr val="005EA4"/>
                </a:solidFill>
              </a:rPr>
              <a:t>Удосконалення матеріальної бази НВК для ефективної організації освітнього процесу.</a:t>
            </a:r>
            <a:endParaRPr lang="uk-UA" sz="2200" dirty="0"/>
          </a:p>
        </p:txBody>
      </p:sp>
    </p:spTree>
    <p:extLst>
      <p:ext uri="{BB962C8B-B14F-4D97-AF65-F5344CB8AC3E}">
        <p14:creationId xmlns:p14="http://schemas.microsoft.com/office/powerpoint/2010/main" val="183383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074" name="Picture 2" descr="C:\Users\Школа\Desktop\портфоліо фото Косик\ee050e46db0ec05d7140a063b781b2c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Горизонтальний сувій 3"/>
          <p:cNvSpPr/>
          <p:nvPr/>
        </p:nvSpPr>
        <p:spPr>
          <a:xfrm>
            <a:off x="1167039" y="260648"/>
            <a:ext cx="6840760" cy="1033272"/>
          </a:xfrm>
          <a:prstGeom prst="horizontalScroll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МОЇ ДОСЯГНЕННЯ</a:t>
            </a:r>
            <a:endParaRPr lang="uk-UA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 descr="C:\Users\Школа\Desktop\портфоліо фото Косик\IMG_20210331_11545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880" y="1313780"/>
            <a:ext cx="7396239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8977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Школа\Desktop\портфоліо фото Косик\ee050e46db0ec05d7140a063b781b2c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836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Вертикальний сувій 8"/>
          <p:cNvSpPr/>
          <p:nvPr/>
        </p:nvSpPr>
        <p:spPr>
          <a:xfrm>
            <a:off x="4403126" y="908720"/>
            <a:ext cx="4752528" cy="5112568"/>
          </a:xfrm>
          <a:prstGeom prst="verticalScroll">
            <a:avLst>
              <a:gd name="adj" fmla="val 5183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Вертикальний сувій 6"/>
          <p:cNvSpPr/>
          <p:nvPr/>
        </p:nvSpPr>
        <p:spPr>
          <a:xfrm>
            <a:off x="-121840" y="908720"/>
            <a:ext cx="4752528" cy="5112568"/>
          </a:xfrm>
          <a:prstGeom prst="verticalScroll">
            <a:avLst>
              <a:gd name="adj" fmla="val 5183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819472"/>
            <a:ext cx="8229600" cy="58018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389159" y="116632"/>
            <a:ext cx="4040188" cy="639762"/>
          </a:xfrm>
        </p:spPr>
        <p:txBody>
          <a:bodyPr>
            <a:normAutofit/>
          </a:bodyPr>
          <a:lstStyle/>
          <a:p>
            <a:pPr algn="ctr"/>
            <a:r>
              <a:rPr lang="uk-UA" sz="22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НВК</a:t>
            </a:r>
            <a:endParaRPr lang="uk-UA" sz="22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1124744"/>
            <a:ext cx="4040188" cy="5001419"/>
          </a:xfrm>
        </p:spPr>
        <p:txBody>
          <a:bodyPr/>
          <a:lstStyle/>
          <a:p>
            <a:pPr>
              <a:buFontTx/>
              <a:buChar char="-"/>
            </a:pPr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Дошкільний підрозділ</a:t>
            </a:r>
          </a:p>
          <a:p>
            <a:pPr marL="0" indent="0">
              <a:buNone/>
            </a:pPr>
            <a:r>
              <a:rPr lang="uk-UA" dirty="0" smtClean="0"/>
              <a:t>«</a:t>
            </a:r>
            <a:r>
              <a:rPr lang="uk-UA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 первинного цілісного образу навколишнього предметного світу дошкільнят шляхом активної взаємодії з оточуючим світом»</a:t>
            </a:r>
          </a:p>
          <a:p>
            <a:pPr marL="0" indent="0">
              <a:buNone/>
            </a:pPr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Шкільний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</a:t>
            </a:r>
          </a:p>
          <a:p>
            <a:pPr marL="0" indent="0">
              <a:buNone/>
            </a:pPr>
            <a:r>
              <a:rPr lang="uk-UA" sz="2000" dirty="0" smtClean="0"/>
              <a:t>«</a:t>
            </a:r>
            <a:r>
              <a:rPr lang="uk-UA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 традиційних і сучасних засобів навчання для досягнення нової якості освіти та викладання уроків відповідно до державного стандарту початкової освіти»</a:t>
            </a:r>
            <a:endParaRPr lang="uk-UA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758502" y="268958"/>
            <a:ext cx="4041775" cy="63976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uk-UA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ПРІОРИТЕТНІ НАПРЯМКИ РОБОТИ ШКОЛИ</a:t>
            </a:r>
            <a:endParaRPr lang="uk-UA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1196752"/>
            <a:ext cx="4041775" cy="4929411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uk-UA" sz="20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 та розвиток інноваційного потенціалу школи у ході реалізації Концепції «Нова Українська школа»: рік третій.</a:t>
            </a:r>
          </a:p>
          <a:p>
            <a:pPr marL="457200" indent="-457200">
              <a:buAutoNum type="arabicPeriod"/>
            </a:pPr>
            <a:r>
              <a:rPr lang="uk-UA" sz="20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 умов для екологічного виховання.</a:t>
            </a:r>
          </a:p>
          <a:p>
            <a:pPr marL="457200" indent="-457200">
              <a:buAutoNum type="arabicPeriod"/>
            </a:pPr>
            <a:r>
              <a:rPr lang="uk-UA" sz="20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 умов для виконання оздоровчої функції освіти.</a:t>
            </a:r>
          </a:p>
          <a:p>
            <a:pPr marL="457200" indent="-457200">
              <a:buAutoNum type="arabicPeriod"/>
            </a:pPr>
            <a:r>
              <a:rPr lang="uk-UA" sz="20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 моніторингу якості освіти та освітніх послуг.</a:t>
            </a:r>
          </a:p>
          <a:p>
            <a:pPr marL="457200" indent="-457200">
              <a:buAutoNum type="arabicPeriod"/>
            </a:pPr>
            <a:r>
              <a:rPr lang="uk-UA" sz="20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 неперервної освіти педагогів.</a:t>
            </a:r>
            <a:endParaRPr lang="uk-UA" sz="2000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62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Школа\Desktop\портфоліо фото Косик\c16245deb8647ca6a8e4c4d85732530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16443"/>
            <a:ext cx="8229600" cy="1143000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НАШІ РЕАЛІЗОВАНІ ПРОЄКТИ</a:t>
            </a:r>
            <a:endParaRPr lang="uk-UA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Горизонтальний сувій 2"/>
          <p:cNvSpPr/>
          <p:nvPr/>
        </p:nvSpPr>
        <p:spPr>
          <a:xfrm>
            <a:off x="5076056" y="692696"/>
            <a:ext cx="3096344" cy="936104"/>
          </a:xfrm>
          <a:prstGeom prst="horizontalScroll">
            <a:avLst/>
          </a:prstGeom>
          <a:gradFill>
            <a:gsLst>
              <a:gs pos="0">
                <a:srgbClr val="5E9EFF"/>
              </a:gs>
              <a:gs pos="11000">
                <a:srgbClr val="85C2FF"/>
              </a:gs>
              <a:gs pos="83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«Тепло і затишок дітям» 2017 р.</a:t>
            </a:r>
            <a:endParaRPr lang="uk-UA" sz="24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5" name="Горизонтальний сувій 4"/>
          <p:cNvSpPr/>
          <p:nvPr/>
        </p:nvSpPr>
        <p:spPr>
          <a:xfrm>
            <a:off x="850529" y="692696"/>
            <a:ext cx="3024336" cy="936104"/>
          </a:xfrm>
          <a:prstGeom prst="horizontalScroll">
            <a:avLst/>
          </a:prstGeom>
          <a:gradFill>
            <a:gsLst>
              <a:gs pos="0">
                <a:srgbClr val="5E9EFF"/>
              </a:gs>
              <a:gs pos="11000">
                <a:srgbClr val="85C2FF"/>
              </a:gs>
              <a:gs pos="83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«Дитячий майданчик» 2016 р.</a:t>
            </a:r>
            <a:endParaRPr lang="uk-UA" sz="24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6" name="Picture 2" descr="C:\Users\Школа\Desktop\портфоліо фото Косик\IMG_20210330_1418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479" y="1628800"/>
            <a:ext cx="2508436" cy="2864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F:\Стаття\20171114_1622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381" y="1546068"/>
            <a:ext cx="3017618" cy="226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F:\свято осені та подяки\DSC0432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702159"/>
            <a:ext cx="2952328" cy="2214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874308" y="4684324"/>
            <a:ext cx="3361431" cy="14401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i="1" dirty="0">
                <a:solidFill>
                  <a:schemeClr val="accent1">
                    <a:lumMod val="50000"/>
                  </a:schemeClr>
                </a:solidFill>
              </a:rPr>
              <a:t>Вартість :39 тис. гривень</a:t>
            </a:r>
          </a:p>
          <a:p>
            <a:pPr algn="ctr"/>
            <a:r>
              <a:rPr lang="uk-UA" b="1" i="1" dirty="0">
                <a:solidFill>
                  <a:schemeClr val="accent1">
                    <a:lumMod val="50000"/>
                  </a:schemeClr>
                </a:solidFill>
              </a:rPr>
              <a:t>30 тис.  грн. – Фонд Ігоря Палиці</a:t>
            </a:r>
          </a:p>
          <a:p>
            <a:pPr algn="ctr"/>
            <a:r>
              <a:rPr lang="uk-UA" b="1" i="1" dirty="0">
                <a:solidFill>
                  <a:schemeClr val="accent1">
                    <a:lumMod val="50000"/>
                  </a:schemeClr>
                </a:solidFill>
              </a:rPr>
              <a:t>«Тільки разом» </a:t>
            </a:r>
          </a:p>
          <a:p>
            <a:pPr algn="ctr"/>
            <a:endParaRPr lang="uk-UA" dirty="0"/>
          </a:p>
        </p:txBody>
      </p:sp>
      <p:sp>
        <p:nvSpPr>
          <p:cNvPr id="10" name="Прямокутник 9"/>
          <p:cNvSpPr/>
          <p:nvPr/>
        </p:nvSpPr>
        <p:spPr>
          <a:xfrm>
            <a:off x="4766816" y="4813366"/>
            <a:ext cx="3714823" cy="206307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i="1" dirty="0">
                <a:solidFill>
                  <a:schemeClr val="accent1">
                    <a:lumMod val="50000"/>
                  </a:schemeClr>
                </a:solidFill>
              </a:rPr>
              <a:t>Вартість : 40 тис. гривень</a:t>
            </a:r>
          </a:p>
          <a:p>
            <a:pPr algn="ctr"/>
            <a:r>
              <a:rPr lang="uk-UA" b="1" i="1" dirty="0">
                <a:solidFill>
                  <a:schemeClr val="accent1">
                    <a:lumMod val="50000"/>
                  </a:schemeClr>
                </a:solidFill>
              </a:rPr>
              <a:t>20 тис.  грн. – Фонд Ігоря Палиці</a:t>
            </a:r>
          </a:p>
          <a:p>
            <a:pPr algn="ctr"/>
            <a:r>
              <a:rPr lang="uk-UA" b="1" i="1" dirty="0">
                <a:solidFill>
                  <a:schemeClr val="accent1">
                    <a:lumMod val="50000"/>
                  </a:schemeClr>
                </a:solidFill>
              </a:rPr>
              <a:t>«Тільки разом» </a:t>
            </a:r>
          </a:p>
          <a:p>
            <a:pPr algn="ctr"/>
            <a:r>
              <a:rPr lang="uk-UA" b="1" i="1" dirty="0">
                <a:solidFill>
                  <a:schemeClr val="accent1">
                    <a:lumMod val="50000"/>
                  </a:schemeClr>
                </a:solidFill>
              </a:rPr>
              <a:t>15 тис. грн-  кошти </a:t>
            </a:r>
            <a:r>
              <a:rPr lang="uk-UA" b="1" i="1" dirty="0" err="1">
                <a:solidFill>
                  <a:schemeClr val="accent1">
                    <a:lumMod val="50000"/>
                  </a:schemeClr>
                </a:solidFill>
              </a:rPr>
              <a:t>Павлівської</a:t>
            </a:r>
            <a:r>
              <a:rPr lang="uk-UA" b="1" i="1" dirty="0">
                <a:solidFill>
                  <a:schemeClr val="accent1">
                    <a:lumMod val="50000"/>
                  </a:schemeClr>
                </a:solidFill>
              </a:rPr>
              <a:t> с</a:t>
            </a:r>
            <a:r>
              <a:rPr lang="en-US" b="1" i="1" dirty="0">
                <a:solidFill>
                  <a:schemeClr val="accent1">
                    <a:lumMod val="50000"/>
                  </a:schemeClr>
                </a:solidFill>
              </a:rPr>
              <a:t>/</a:t>
            </a:r>
            <a:r>
              <a:rPr lang="uk-UA" b="1" i="1" dirty="0">
                <a:solidFill>
                  <a:schemeClr val="accent1">
                    <a:lumMod val="50000"/>
                  </a:schemeClr>
                </a:solidFill>
              </a:rPr>
              <a:t>р</a:t>
            </a:r>
          </a:p>
          <a:p>
            <a:pPr algn="ctr"/>
            <a:r>
              <a:rPr lang="uk-UA" b="1" i="1" dirty="0">
                <a:solidFill>
                  <a:schemeClr val="accent1">
                    <a:lumMod val="50000"/>
                  </a:schemeClr>
                </a:solidFill>
              </a:rPr>
              <a:t>5 тис. грн. – кошти ініціативної групи </a:t>
            </a:r>
          </a:p>
        </p:txBody>
      </p:sp>
    </p:spTree>
    <p:extLst>
      <p:ext uri="{BB962C8B-B14F-4D97-AF65-F5344CB8AC3E}">
        <p14:creationId xmlns:p14="http://schemas.microsoft.com/office/powerpoint/2010/main" val="7601619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924</TotalTime>
  <Words>642</Words>
  <Application>Microsoft Office PowerPoint</Application>
  <PresentationFormat>Екран (4:3)</PresentationFormat>
  <Paragraphs>100</Paragraphs>
  <Slides>25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25</vt:i4>
      </vt:variant>
    </vt:vector>
  </HeadingPairs>
  <TitlesOfParts>
    <vt:vector size="26" baseType="lpstr">
      <vt:lpstr>Тема Office</vt:lpstr>
      <vt:lpstr>Презентація PowerPoint</vt:lpstr>
      <vt:lpstr>Косик  Людмила  Іванівна</vt:lpstr>
      <vt:lpstr>Презентація PowerPoint</vt:lpstr>
      <vt:lpstr>Школа завжди схожа на свого директора, бо від його професіоналізму, мобільності, готовності до змін, творчого підходу до справи залежить доля освіти в Україні </vt:lpstr>
      <vt:lpstr>Моя  управлінська філософія</vt:lpstr>
      <vt:lpstr>Основні завдання в системі управління</vt:lpstr>
      <vt:lpstr>Презентація PowerPoint</vt:lpstr>
      <vt:lpstr>Презентація PowerPoint</vt:lpstr>
      <vt:lpstr>НАШІ РЕАЛІЗОВАНІ ПРОЄКТИ</vt:lpstr>
      <vt:lpstr>СТВОРЮЄМО НОВИЙ ОСВІТНІЙ ПРОСТІР</vt:lpstr>
      <vt:lpstr>Сучасний урок –  як інноваційний шлях до розвитку  творчості  вчителя та учня</vt:lpstr>
      <vt:lpstr>Моє завдання на уроці: зробити навчання цікавим, виховати дітей активними  співбесідниками, впевненими у  своїх силах та можливостях.</vt:lpstr>
      <vt:lpstr>Створюю умови  для участі педагогів та учнів  у творчих конкурсах</vt:lpstr>
      <vt:lpstr>Батьки – активні учасники  освітнього процесу</vt:lpstr>
      <vt:lpstr>ПАТРІОТИЧНЕ ВИХОВАННЯ</vt:lpstr>
      <vt:lpstr>БЕЗПЕЧНА ШКОЛА</vt:lpstr>
      <vt:lpstr>      Ми відкриті до співпраці  і радіємо гостям</vt:lpstr>
      <vt:lpstr>Розвиваємо екологічну свідомість юних природолюбів</vt:lpstr>
      <vt:lpstr>НАШІ СВЯТА</vt:lpstr>
      <vt:lpstr>Презентація PowerPoint</vt:lpstr>
      <vt:lpstr>НАШІ БУДНІ</vt:lpstr>
      <vt:lpstr>Презентація PowerPoint</vt:lpstr>
      <vt:lpstr>Школа – джерело талантів</vt:lpstr>
      <vt:lpstr>Наша творчість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Sara Yasmeen (Wipro Technologies)</dc:creator>
  <cp:lastModifiedBy>RePack by Diakov</cp:lastModifiedBy>
  <cp:revision>66</cp:revision>
  <dcterms:created xsi:type="dcterms:W3CDTF">2010-02-23T11:30:32Z</dcterms:created>
  <dcterms:modified xsi:type="dcterms:W3CDTF">2021-04-05T11:50:39Z</dcterms:modified>
</cp:coreProperties>
</file>