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6" r:id="rId1"/>
    <p:sldMasterId id="2147484301" r:id="rId2"/>
  </p:sldMasterIdLst>
  <p:notesMasterIdLst>
    <p:notesMasterId r:id="rId22"/>
  </p:notesMasterIdLst>
  <p:sldIdLst>
    <p:sldId id="282" r:id="rId3"/>
    <p:sldId id="285" r:id="rId4"/>
    <p:sldId id="283" r:id="rId5"/>
    <p:sldId id="258" r:id="rId6"/>
    <p:sldId id="284" r:id="rId7"/>
    <p:sldId id="274" r:id="rId8"/>
    <p:sldId id="268" r:id="rId9"/>
    <p:sldId id="286" r:id="rId10"/>
    <p:sldId id="275" r:id="rId11"/>
    <p:sldId id="257" r:id="rId12"/>
    <p:sldId id="261" r:id="rId13"/>
    <p:sldId id="288" r:id="rId14"/>
    <p:sldId id="273" r:id="rId15"/>
    <p:sldId id="272" r:id="rId16"/>
    <p:sldId id="287" r:id="rId17"/>
    <p:sldId id="267" r:id="rId18"/>
    <p:sldId id="269" r:id="rId19"/>
    <p:sldId id="262" r:id="rId20"/>
    <p:sldId id="271" r:id="rId21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56">
          <p15:clr>
            <a:srgbClr val="A4A3A4"/>
          </p15:clr>
        </p15:guide>
        <p15:guide id="2" pos="21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9900"/>
    <a:srgbClr val="00FF00"/>
    <a:srgbClr val="FF0000"/>
    <a:srgbClr val="3399FF"/>
    <a:srgbClr val="0066FF"/>
    <a:srgbClr val="FFFF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2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838" y="-108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59325"/>
            <a:ext cx="5510213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anose="020B0604020202020204" pitchFamily="34" charset="0"/>
              </a:defRPr>
            </a:lvl1pPr>
          </a:lstStyle>
          <a:p>
            <a:fld id="{183119D0-90E2-4DB6-85E6-632B158550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2871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BE098-6CBF-474E-9680-BAC698792E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863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000">
    <p:wheel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3D92C-BC88-4908-ACEC-800141FF7F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0388370"/>
      </p:ext>
    </p:extLst>
  </p:cSld>
  <p:clrMapOvr>
    <a:masterClrMapping/>
  </p:clrMapOvr>
  <p:transition advClick="0" advTm="1000">
    <p:wheel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7CD85-972E-4BF6-BFB4-98424B1D1E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9468082"/>
      </p:ext>
    </p:extLst>
  </p:cSld>
  <p:clrMapOvr>
    <a:masterClrMapping/>
  </p:clrMapOvr>
  <p:transition advClick="0" advTm="1000">
    <p:wheel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9" name="Пі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28" name="Місце для дати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Місце для нижнього колонтитула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кут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кут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кут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 сполучна ліні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 сполучна ліні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 сполучна ліні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 сполучна ліні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 сполучна ліні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 сполучна ліні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кут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Місце для номера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8" name="Місце для вмісту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Місце для нижнього колонтитула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кут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кут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кут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 сполучна ліні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 сполучна ліні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 сполучна ліні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 сполучна ліні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 сполучна ліні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кут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 сполучна ліні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Місце для вмісту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1" name="Місце для вмісту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1" name="Місце для вмісту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3" name="Місце для вмісту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2" name="Місце для тексту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14" name="Місце для тексту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6" name="Місце для дати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 сполучна ліні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8" name="Пряма сполучна ліні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 сполучна ліні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 сполучна ліні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кут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 сполучна ліні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Місце для вмісту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21" name="Місце для дати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22" name="Місце для номера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3" name="Місце для нижнього колонтитула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A68794-1126-46CF-93E2-4FEC02240D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3917194"/>
      </p:ext>
    </p:extLst>
  </p:cSld>
  <p:clrMapOvr>
    <a:masterClrMapping/>
  </p:clrMapOvr>
  <p:transition advClick="0" advTm="1000">
    <p:wheel/>
    <p:sndAc>
      <p:stSnd>
        <p:snd r:embed="rId1" name="chimes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 сполучна ліні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10" name="Пряма сполучна ліні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кут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 сполучна ліні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 сполучна ліні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 сполучна ліні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Місце для дати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1" name="Місце для нижнього колонтитула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B0468A0C-8963-4A50-9ADE-7BE3B6A7E1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0962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000">
    <p:wheel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6B39E-199D-4555-8DDC-7D817083BB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6536814"/>
      </p:ext>
    </p:extLst>
  </p:cSld>
  <p:clrMapOvr>
    <a:masterClrMapping/>
  </p:clrMapOvr>
  <p:transition advClick="0" advTm="1000">
    <p:wheel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6A475-F0BE-48E6-8EA8-3053633A6E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4183988"/>
      </p:ext>
    </p:extLst>
  </p:cSld>
  <p:clrMapOvr>
    <a:masterClrMapping/>
  </p:clrMapOvr>
  <p:transition advClick="0" advTm="1000">
    <p:wheel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9B8D5-3AAE-4B69-9678-AFF4201975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6057805"/>
      </p:ext>
    </p:extLst>
  </p:cSld>
  <p:clrMapOvr>
    <a:masterClrMapping/>
  </p:clrMapOvr>
  <p:transition advClick="0" advTm="1000">
    <p:wheel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7333B-A39E-42AD-8D30-2D9A624840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9533010"/>
      </p:ext>
    </p:extLst>
  </p:cSld>
  <p:clrMapOvr>
    <a:masterClrMapping/>
  </p:clrMapOvr>
  <p:transition advClick="0" advTm="1000">
    <p:wheel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Скругленный прямоугольник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CD83F-D2BA-43C0-9703-60150C399F8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608537"/>
      </p:ext>
    </p:extLst>
  </p:cSld>
  <p:clrMapOvr>
    <a:masterClrMapping/>
  </p:clrMapOvr>
  <p:transition advClick="0" advTm="1000">
    <p:wheel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3EE63CF9-997A-4C1C-BDB0-81FA5EBCE6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9580801"/>
      </p:ext>
    </p:extLst>
  </p:cSld>
  <p:clrMapOvr>
    <a:masterClrMapping/>
  </p:clrMapOvr>
  <p:transition advClick="0" advTm="1000">
    <p:wheel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2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3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5D408A15-2751-421E-A487-58559149492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183" r:id="rId2"/>
    <p:sldLayoutId id="2147484215" r:id="rId3"/>
    <p:sldLayoutId id="2147484184" r:id="rId4"/>
    <p:sldLayoutId id="2147484185" r:id="rId5"/>
    <p:sldLayoutId id="2147484186" r:id="rId6"/>
    <p:sldLayoutId id="2147484187" r:id="rId7"/>
    <p:sldLayoutId id="2147484216" r:id="rId8"/>
    <p:sldLayoutId id="2147484217" r:id="rId9"/>
    <p:sldLayoutId id="2147484188" r:id="rId10"/>
    <p:sldLayoutId id="2147484189" r:id="rId11"/>
  </p:sldLayoutIdLst>
  <p:transition advClick="0" advTm="1000">
    <p:whee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 сполучна ліні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Місце для заголовка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3" name="Місце для тексту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14" name="Місце для дати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 сполучна ліні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 сполучна ліні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 сполучна ліні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Місце для номера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D408A15-2751-421E-A487-58559149492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2" r:id="rId1"/>
    <p:sldLayoutId id="2147484303" r:id="rId2"/>
    <p:sldLayoutId id="2147484304" r:id="rId3"/>
    <p:sldLayoutId id="2147484305" r:id="rId4"/>
    <p:sldLayoutId id="2147484306" r:id="rId5"/>
    <p:sldLayoutId id="2147484307" r:id="rId6"/>
    <p:sldLayoutId id="2147484308" r:id="rId7"/>
    <p:sldLayoutId id="2147484309" r:id="rId8"/>
    <p:sldLayoutId id="2147484310" r:id="rId9"/>
    <p:sldLayoutId id="2147484311" r:id="rId10"/>
    <p:sldLayoutId id="2147484312" r:id="rId11"/>
  </p:sldLayoutIdLst>
  <p:transition>
    <p:wheel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7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976799">
            <a:off x="1791307" y="649175"/>
            <a:ext cx="7330804" cy="2570287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МІЙ ПРОЕКТ «АКТИВНИЙ ВЧИТЕЛЬ» </a:t>
            </a:r>
            <a:endParaRPr lang="ru-RU" sz="6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75" y="4071938"/>
            <a:ext cx="6286500" cy="1857375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400" b="1" dirty="0" smtClean="0">
                <a:solidFill>
                  <a:srgbClr val="0000FF"/>
                </a:solidFill>
              </a:rPr>
              <a:t>Вчитель початкових класів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FF"/>
                </a:solidFill>
              </a:rPr>
              <a:t>НВК "ДНЗ-ЗОШ І </a:t>
            </a:r>
            <a:r>
              <a:rPr lang="ru-RU" sz="2400" b="1" dirty="0" err="1">
                <a:solidFill>
                  <a:srgbClr val="0000FF"/>
                </a:solidFill>
              </a:rPr>
              <a:t>ст</a:t>
            </a:r>
            <a:r>
              <a:rPr lang="ru-RU" sz="2400" b="1" dirty="0">
                <a:solidFill>
                  <a:srgbClr val="0000FF"/>
                </a:solidFill>
              </a:rPr>
              <a:t>" с. </a:t>
            </a:r>
            <a:r>
              <a:rPr lang="ru-RU" sz="2400" b="1" dirty="0" err="1" smtClean="0">
                <a:solidFill>
                  <a:srgbClr val="0000FF"/>
                </a:solidFill>
              </a:rPr>
              <a:t>Самоволя</a:t>
            </a:r>
            <a:endParaRPr lang="ru-RU" sz="2400" b="1" dirty="0" smtClean="0">
              <a:solidFill>
                <a:srgbClr val="0000FF"/>
              </a:solidFill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400" b="1" dirty="0" err="1" smtClean="0">
                <a:solidFill>
                  <a:srgbClr val="0000FF"/>
                </a:solidFill>
              </a:rPr>
              <a:t>Пасічник</a:t>
            </a: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</a:rPr>
              <a:t>Тетяна</a:t>
            </a: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r>
              <a:rPr lang="ru-RU" sz="2400" b="1" smtClean="0">
                <a:solidFill>
                  <a:srgbClr val="0000FF"/>
                </a:solidFill>
              </a:rPr>
              <a:t>Миколаївна</a:t>
            </a:r>
            <a:endParaRPr lang="uk-UA" sz="2400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899592" y="476672"/>
            <a:ext cx="7816382" cy="12961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0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2400" b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Мета сучасної школи -  навчити дитину самостійно та</a:t>
            </a:r>
            <a:br>
              <a:rPr lang="uk-UA" sz="2400" b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uk-UA" sz="2400" b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творчо працювати і жити.</a:t>
            </a:r>
            <a:br>
              <a:rPr lang="uk-UA" sz="2400" b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uk-UA" sz="2400" b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6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6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800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2773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500063" y="1916832"/>
            <a:ext cx="4500562" cy="401248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uk-UA" altLang="ru-RU" sz="2000" b="1" dirty="0" smtClean="0"/>
              <a:t>   Плідними у роботі виявились такі види діяльності: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000" dirty="0" smtClean="0"/>
              <a:t>мовленнєві, пальчикові ігри;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000" dirty="0" smtClean="0"/>
              <a:t>рольові ігри;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000" dirty="0" smtClean="0"/>
              <a:t>інсценовані казки;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000" dirty="0" err="1" smtClean="0"/>
              <a:t>уроки</a:t>
            </a:r>
            <a:r>
              <a:rPr lang="uk-UA" altLang="ru-RU" sz="2000" dirty="0" smtClean="0"/>
              <a:t> - презентації;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000" dirty="0" smtClean="0"/>
              <a:t>диференційне навчання;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000" dirty="0" smtClean="0"/>
              <a:t>інтегровані завдання, уроки;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000" dirty="0"/>
              <a:t>р</a:t>
            </a:r>
            <a:r>
              <a:rPr lang="uk-UA" altLang="ru-RU" sz="2000" dirty="0" smtClean="0"/>
              <a:t>итмічні хвилинки;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000" dirty="0" smtClean="0"/>
              <a:t>віртуальні подорожі. </a:t>
            </a:r>
            <a:endParaRPr lang="ru-RU" altLang="ru-RU" sz="2000" dirty="0" smtClean="0"/>
          </a:p>
        </p:txBody>
      </p:sp>
      <p:pic>
        <p:nvPicPr>
          <p:cNvPr id="2" name="Місце для вмісту 1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988840"/>
            <a:ext cx="2784764" cy="3715789"/>
          </a:xfrm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6862" y="476672"/>
            <a:ext cx="8394244" cy="1050925"/>
          </a:xfrm>
        </p:spPr>
        <p:txBody>
          <a:bodyPr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20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uk-UA" sz="20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uk-UA" sz="20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uk-UA" sz="20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uk-UA" sz="20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                                                                                                                                                   </a:t>
            </a:r>
            <a:br>
              <a:rPr lang="uk-UA" sz="20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uk-UA" sz="360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/>
              </a:rPr>
              <a:t>Новітні технології – шлях до успіху дитини!</a:t>
            </a:r>
            <a:r>
              <a:rPr lang="uk-UA" sz="270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/>
              </a:rPr>
              <a:t/>
            </a:r>
            <a:br>
              <a:rPr lang="uk-UA" sz="270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/>
              </a:rPr>
            </a:br>
            <a:endParaRPr lang="ru-RU" sz="2700" b="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216043" y="1044827"/>
            <a:ext cx="3931920" cy="4389120"/>
          </a:xfrm>
        </p:spPr>
        <p:txBody>
          <a:bodyPr/>
          <a:lstStyle/>
          <a:p>
            <a:pPr marL="0" indent="0">
              <a:buNone/>
            </a:pPr>
            <a:r>
              <a:rPr lang="uk-UA" smtClean="0"/>
              <a:t>Кубик Блума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109361"/>
            <a:ext cx="1792573" cy="2390098"/>
          </a:xfrm>
        </p:spPr>
      </p:pic>
      <p:sp>
        <p:nvSpPr>
          <p:cNvPr id="5" name="Прямоугольник 4"/>
          <p:cNvSpPr/>
          <p:nvPr/>
        </p:nvSpPr>
        <p:spPr>
          <a:xfrm>
            <a:off x="246197" y="3573016"/>
            <a:ext cx="26885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+mj-lt"/>
              </a:rPr>
              <a:t>Шість капелюхів</a:t>
            </a:r>
            <a:endParaRPr lang="ru-RU" sz="2400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0197" y="4210490"/>
            <a:ext cx="14430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+mj-lt"/>
              </a:rPr>
              <a:t>П</a:t>
            </a:r>
            <a:r>
              <a:rPr lang="uk-UA" sz="2400" dirty="0" smtClean="0">
                <a:latin typeface="+mj-lt"/>
              </a:rPr>
              <a:t>роекти</a:t>
            </a:r>
            <a:endParaRPr lang="ru-RU" sz="2400" dirty="0"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83150"/>
            <a:ext cx="2076513" cy="27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754" y="4745612"/>
            <a:ext cx="2665904" cy="2003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62" y="1527368"/>
            <a:ext cx="1512168" cy="20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35236"/>
            <a:ext cx="1512168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251" y="2290538"/>
            <a:ext cx="1439878" cy="191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122" y="1108120"/>
            <a:ext cx="2194921" cy="2926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3541257" y="1219737"/>
            <a:ext cx="23198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dirty="0" smtClean="0">
                <a:latin typeface="+mj-lt"/>
              </a:rPr>
              <a:t>Асоціативний </a:t>
            </a:r>
          </a:p>
          <a:p>
            <a:pPr algn="ctr"/>
            <a:r>
              <a:rPr lang="uk-UA" sz="2400" dirty="0" smtClean="0">
                <a:latin typeface="+mj-lt"/>
              </a:rPr>
              <a:t>кущ</a:t>
            </a:r>
            <a:endParaRPr lang="uk-UA" sz="2400" dirty="0">
              <a:latin typeface="+mj-lt"/>
            </a:endParaRPr>
          </a:p>
        </p:txBody>
      </p:sp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405" y="3903898"/>
            <a:ext cx="2919197" cy="218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67402"/>
            <a:ext cx="3452319" cy="258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72" y="1067402"/>
            <a:ext cx="3600051" cy="258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65" y="3870726"/>
            <a:ext cx="2675393" cy="200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222" y="4436132"/>
            <a:ext cx="2627313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827584" y="424264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 smtClean="0">
                <a:latin typeface="+mj-lt"/>
              </a:rPr>
              <a:t>Тиждень «Цікавої математики»</a:t>
            </a:r>
            <a:endParaRPr lang="uk-UA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85012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4"/>
          <p:cNvSpPr>
            <a:spLocks noGrp="1" noChangeArrowheads="1"/>
          </p:cNvSpPr>
          <p:nvPr>
            <p:ph type="title"/>
          </p:nvPr>
        </p:nvSpPr>
        <p:spPr>
          <a:xfrm>
            <a:off x="2100292" y="146035"/>
            <a:ext cx="6686550" cy="155477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800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30 хвилин уроку –  можна зробити дуже багато!!!</a:t>
            </a:r>
            <a:endParaRPr lang="ru-RU" sz="3800" b="1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4035" name="Picture 5" descr="22_2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8" y="0"/>
            <a:ext cx="1857375" cy="2286000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820633"/>
            <a:ext cx="2736304" cy="3648405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792"/>
            <a:ext cx="2592288" cy="177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16832"/>
            <a:ext cx="2791197" cy="3721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636" y="3573016"/>
            <a:ext cx="2119367" cy="282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>
              <a:defRPr/>
            </a:pPr>
            <a:r>
              <a:rPr lang="ru-RU" sz="3800" dirty="0"/>
              <a:t>Педагог-наставник</a:t>
            </a:r>
            <a:endParaRPr lang="ru-RU" sz="3800" dirty="0" smtClean="0"/>
          </a:p>
        </p:txBody>
      </p:sp>
      <p:pic>
        <p:nvPicPr>
          <p:cNvPr id="3" name="Місце для вмісту 2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655218" cy="4873625"/>
          </a:xfrm>
        </p:spPr>
      </p:pic>
      <p:pic>
        <p:nvPicPr>
          <p:cNvPr id="1026" name="Picture 2" descr="F:\Пасічник\89770605_246108373073772_5558804582974357504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876" y="1124744"/>
            <a:ext cx="383442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341"/>
            <a:ext cx="7467600" cy="1143000"/>
          </a:xfrm>
        </p:spPr>
        <p:txBody>
          <a:bodyPr/>
          <a:lstStyle/>
          <a:p>
            <a:r>
              <a:rPr lang="uk-UA" dirty="0" smtClean="0"/>
              <a:t>Мої конкурси та конкурси учнів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0270" y="1340768"/>
            <a:ext cx="3657600" cy="2657829"/>
          </a:xfrm>
        </p:spPr>
        <p:txBody>
          <a:bodyPr>
            <a:normAutofit/>
          </a:bodyPr>
          <a:lstStyle/>
          <a:p>
            <a:r>
              <a:rPr lang="uk-UA" sz="1800" dirty="0" smtClean="0"/>
              <a:t>Вчитель року 2020</a:t>
            </a:r>
          </a:p>
          <a:p>
            <a:pPr marL="0" indent="0">
              <a:buNone/>
            </a:pPr>
            <a:r>
              <a:rPr lang="uk-UA" sz="1800" dirty="0" smtClean="0"/>
              <a:t>«Початкова освіта»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061064" y="1292637"/>
            <a:ext cx="4968552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«</a:t>
            </a:r>
            <a:r>
              <a:rPr lang="uk-UA" sz="1800" dirty="0" smtClean="0"/>
              <a:t>Жінок оспівую красу» 2021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139323"/>
            <a:ext cx="1558047" cy="222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280" y="2132856"/>
            <a:ext cx="167498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265920" y="4581128"/>
            <a:ext cx="81225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+mj-lt"/>
              </a:rPr>
              <a:t>«Лірика природи» 2021</a:t>
            </a:r>
          </a:p>
          <a:p>
            <a:r>
              <a:rPr lang="uk-UA" dirty="0">
                <a:latin typeface="+mj-lt"/>
              </a:rPr>
              <a:t>«Срібні дзвіночки» 2020</a:t>
            </a:r>
          </a:p>
          <a:p>
            <a:r>
              <a:rPr lang="uk-UA" dirty="0">
                <a:latin typeface="+mj-lt"/>
              </a:rPr>
              <a:t>«Дивосвіт дитячих талантів 2018»</a:t>
            </a:r>
          </a:p>
          <a:p>
            <a:r>
              <a:rPr lang="uk-UA" dirty="0">
                <a:latin typeface="+mj-lt"/>
              </a:rPr>
              <a:t>Новорічний подарунок  2018</a:t>
            </a:r>
          </a:p>
          <a:p>
            <a:r>
              <a:rPr lang="uk-UA" dirty="0" err="1">
                <a:latin typeface="+mj-lt"/>
              </a:rPr>
              <a:t>Деребага</a:t>
            </a:r>
            <a:r>
              <a:rPr lang="uk-UA" dirty="0">
                <a:latin typeface="+mj-lt"/>
              </a:rPr>
              <a:t> Ірина 1 місце «Олімпіада з математики» та 2 місце з української мови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39323"/>
            <a:ext cx="2871081" cy="200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1008" y="16606464"/>
            <a:ext cx="16810566" cy="2241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78" y="2132856"/>
            <a:ext cx="1606134" cy="21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4998780"/>
      </p:ext>
    </p:extLst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8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2915816" y="260648"/>
            <a:ext cx="5579914" cy="828675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uk-UA" altLang="ru-RU" sz="2000" dirty="0" smtClean="0">
                <a:latin typeface="Calligraph"/>
              </a:rPr>
              <a:t>Радість в очах дитини – це найголовніший успіх у вчителя.</a:t>
            </a:r>
            <a:endParaRPr lang="ru-RU" altLang="ru-RU" sz="2000" dirty="0" smtClean="0">
              <a:latin typeface="Calligraph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919" y="1127160"/>
            <a:ext cx="1584176" cy="210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15156"/>
            <a:ext cx="4178829" cy="313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1944"/>
            <a:ext cx="237626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848" y="860886"/>
            <a:ext cx="3672408" cy="275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450" y="3710790"/>
            <a:ext cx="3923806" cy="2942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9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Rectangle 5"/>
          <p:cNvSpPr>
            <a:spLocks noGrp="1" noChangeArrowheads="1"/>
          </p:cNvSpPr>
          <p:nvPr>
            <p:ph sz="quarter" idx="2"/>
          </p:nvPr>
        </p:nvSpPr>
        <p:spPr>
          <a:xfrm>
            <a:off x="0" y="1785938"/>
            <a:ext cx="5143500" cy="10001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uk-UA" altLang="ru-RU" sz="2400" smtClean="0"/>
              <a:t>    </a:t>
            </a:r>
            <a:r>
              <a:rPr lang="uk-UA" altLang="ru-RU" sz="2400" smtClean="0">
                <a:solidFill>
                  <a:srgbClr val="0000FF"/>
                </a:solidFill>
              </a:rPr>
              <a:t>Найкращий засіб розвитку спілкування один з одним - це гра.</a:t>
            </a:r>
          </a:p>
        </p:txBody>
      </p:sp>
      <p:sp>
        <p:nvSpPr>
          <p:cNvPr id="48133" name="Прямоугольник 5"/>
          <p:cNvSpPr>
            <a:spLocks noChangeArrowheads="1"/>
          </p:cNvSpPr>
          <p:nvPr/>
        </p:nvSpPr>
        <p:spPr bwMode="auto">
          <a:xfrm>
            <a:off x="5855792" y="4149080"/>
            <a:ext cx="2988965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uk-UA" altLang="ru-RU" sz="2400" dirty="0">
                <a:solidFill>
                  <a:srgbClr val="0000FF"/>
                </a:solidFill>
              </a:rPr>
              <a:t>Об</a:t>
            </a:r>
            <a:r>
              <a:rPr lang="en-US" altLang="ru-RU" sz="2400" dirty="0">
                <a:solidFill>
                  <a:srgbClr val="0000FF"/>
                </a:solidFill>
              </a:rPr>
              <a:t>’</a:t>
            </a:r>
            <a:r>
              <a:rPr lang="uk-UA" altLang="ru-RU" sz="2400" dirty="0">
                <a:solidFill>
                  <a:srgbClr val="0000FF"/>
                </a:solidFill>
              </a:rPr>
              <a:t>єднати дітей в один            дружний колектив.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2807" y="357166"/>
            <a:ext cx="851547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4800" b="1" cap="all" dirty="0">
                <a:ln w="0"/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reflection blurRad="12700" stA="50000" endPos="50000" dist="5000" dir="5400000" sy="-100000" rotWithShape="0"/>
                </a:effectLst>
              </a:rPr>
              <a:t>ВЕСЕЛКА НАШИХ РОЗВАГ</a:t>
            </a:r>
            <a:endParaRPr lang="ru-RU" sz="4800" b="1" cap="all" dirty="0">
              <a:ln w="0"/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2" y="1484784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07" y="3284984"/>
            <a:ext cx="2488332" cy="331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720930"/>
            <a:ext cx="2359149" cy="314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3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5"/>
          <p:cNvSpPr>
            <a:spLocks noGrp="1" noChangeArrowheads="1"/>
          </p:cNvSpPr>
          <p:nvPr>
            <p:ph type="title"/>
          </p:nvPr>
        </p:nvSpPr>
        <p:spPr>
          <a:xfrm>
            <a:off x="142844" y="357166"/>
            <a:ext cx="8858250" cy="91759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4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ligraph" pitchFamily="82" charset="0"/>
              </a:rPr>
              <a:t/>
            </a:r>
            <a:br>
              <a:rPr lang="uk-UA" sz="44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ligraph" pitchFamily="82" charset="0"/>
              </a:rPr>
            </a:br>
            <a:r>
              <a:rPr lang="uk-UA" sz="44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ligraph" pitchFamily="82" charset="0"/>
              </a:rPr>
              <a:t>  </a:t>
            </a:r>
            <a:r>
              <a:rPr lang="uk-UA" sz="440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innerShdw blurRad="114300">
                    <a:prstClr val="black"/>
                  </a:innerShdw>
                </a:effectLst>
                <a:latin typeface="Calligraph" pitchFamily="82" charset="0"/>
              </a:rPr>
              <a:t>Власні думки про творчість учителя</a:t>
            </a:r>
            <a:endParaRPr lang="ru-RU" sz="440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innerShdw blurRad="114300">
                  <a:prstClr val="black"/>
                </a:innerShdw>
              </a:effectLst>
              <a:latin typeface="Calligraph" pitchFamily="82" charset="0"/>
            </a:endParaRPr>
          </a:p>
        </p:txBody>
      </p:sp>
      <p:sp>
        <p:nvSpPr>
          <p:cNvPr id="54278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428625" y="1571625"/>
            <a:ext cx="8183563" cy="4187825"/>
          </a:xfrm>
        </p:spPr>
        <p:txBody>
          <a:bodyPr>
            <a:normAutofit/>
          </a:bodyPr>
          <a:lstStyle/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uk-UA" sz="2400" dirty="0" smtClean="0"/>
              <a:t>     З певністю  я можу стверджувати, що саме в початкових класах  вчитель закладає основи інтересу до знань і всебічного розвитку  дитини взагалі. </a:t>
            </a:r>
            <a:endParaRPr lang="ru-RU" sz="2400" dirty="0" smtClean="0"/>
          </a:p>
        </p:txBody>
      </p:sp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3" descr="1af0d71cb0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3" y="1643063"/>
            <a:ext cx="5213350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6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357188" y="285750"/>
            <a:ext cx="8253412" cy="4530725"/>
          </a:xfrm>
        </p:spPr>
        <p:txBody>
          <a:bodyPr>
            <a:normAutofit/>
          </a:bodyPr>
          <a:lstStyle/>
          <a:p>
            <a:pPr marL="0" indent="-265176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dirty="0" smtClean="0"/>
          </a:p>
          <a:p>
            <a:pPr marL="0" indent="-36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Хай не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псується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годинник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вежі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-36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Хай буде все на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належить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-36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Сонце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як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сонце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літо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літо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-36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Дощик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як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дощик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-36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Кожному дому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щастя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бажаю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-36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Маку —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цвітіння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житу —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врожаю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-36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Небові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миру,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голубу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неба, </a:t>
            </a:r>
          </a:p>
          <a:p>
            <a:pPr marL="0" indent="-36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Кожній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дитині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всього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треба. </a:t>
            </a:r>
          </a:p>
          <a:p>
            <a:pPr marL="0" indent="-36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Хай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усміхаються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щодня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-3600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27" name="WordArt 7">
            <a:hlinkClick r:id="" action="ppaction://noaction">
              <a:snd r:embed="rId2" name="chimes.wav"/>
            </a:hlinkClick>
          </p:cNvPr>
          <p:cNvSpPr>
            <a:spLocks noChangeArrowheads="1" noChangeShapeType="1" noTextEdit="1"/>
          </p:cNvSpPr>
          <p:nvPr/>
        </p:nvSpPr>
        <p:spPr bwMode="auto">
          <a:xfrm>
            <a:off x="485775" y="4857750"/>
            <a:ext cx="8229600" cy="11398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2700" dir="12000096" algn="tl" rotWithShape="0">
                    <a:srgbClr val="000000">
                      <a:alpha val="39998"/>
                    </a:srgbClr>
                  </a:outerShdw>
                </a:effectLst>
                <a:latin typeface="Calligraph"/>
              </a:rPr>
              <a:t>Успіхів, натхнення, любові! </a:t>
            </a:r>
          </a:p>
        </p:txBody>
      </p:sp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6" grpId="0"/>
      <p:bldP spid="819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ісце для вмісту 1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02437"/>
            <a:ext cx="3429000" cy="4572000"/>
          </a:xfrm>
        </p:spPr>
      </p:pic>
      <p:sp>
        <p:nvSpPr>
          <p:cNvPr id="3" name="Місце для тексту 2"/>
          <p:cNvSpPr>
            <a:spLocks noGrp="1"/>
          </p:cNvSpPr>
          <p:nvPr>
            <p:ph sz="quarter" idx="2"/>
          </p:nvPr>
        </p:nvSpPr>
        <p:spPr>
          <a:xfrm>
            <a:off x="611560" y="404664"/>
            <a:ext cx="7546032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Учитель 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– </a:t>
            </a:r>
            <a:r>
              <a:rPr lang="ru-RU" sz="2800" b="1" i="1" dirty="0" err="1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садівник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, </a:t>
            </a:r>
            <a:r>
              <a:rPr lang="ru-RU" sz="2800" b="1" i="1" dirty="0" err="1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що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 </a:t>
            </a:r>
            <a:r>
              <a:rPr lang="ru-RU" sz="2800" b="1" i="1" dirty="0" err="1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ніжно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 </a:t>
            </a:r>
            <a:r>
              <a:rPr lang="ru-RU" sz="2800" b="1" i="1" dirty="0" err="1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пестить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 </a:t>
            </a: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квіти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 </a:t>
            </a:r>
            <a:r>
              <a:rPr lang="uk-UA" sz="2800" b="1" i="1" dirty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і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 </a:t>
            </a:r>
            <a:r>
              <a:rPr lang="ru-RU" sz="2800" b="1" i="1" dirty="0" err="1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завжди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 радо догляда </a:t>
            </a:r>
            <a:r>
              <a:rPr lang="ru-RU" sz="2800" b="1" i="1" dirty="0" err="1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свій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 сад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Aharoni" pitchFamily="2" charset="-79"/>
              </a:rPr>
              <a:t>.</a:t>
            </a:r>
            <a:endParaRPr lang="ru-RU" sz="2800" b="1" i="1" dirty="0">
              <a:solidFill>
                <a:schemeClr val="bg2">
                  <a:lumMod val="25000"/>
                </a:schemeClr>
              </a:solidFill>
              <a:latin typeface="+mj-lt"/>
              <a:cs typeface="Aharoni" pitchFamily="2" charset="-79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16831"/>
            <a:ext cx="3456384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955857"/>
      </p:ext>
    </p:extLst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4" descr="14e250acd07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75" y="3286125"/>
            <a:ext cx="3159125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 descr="C:\Users\ЕЛЕНА\Desktop\цвети\77a14e0af07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214688"/>
            <a:ext cx="3246438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5" descr="C:\Users\ЕЛЕНА\Desktop\цвети\c09c65457d7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931" y="142875"/>
            <a:ext cx="3071812" cy="30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 descr="C:\Users\ЕЛЕНА\Desktop\цвети\e05a180b741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64204">
            <a:off x="3127375" y="3413125"/>
            <a:ext cx="343852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2" descr="C:\Users\ЕЛЕНА\Desktop\цвети\14e250acd07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839" y="142875"/>
            <a:ext cx="305752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870954" y="2643182"/>
            <a:ext cx="7277954" cy="9233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 err="1">
                <a:ln w="28575">
                  <a:solidFill>
                    <a:srgbClr val="00FF00"/>
                  </a:solidFill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</a:t>
            </a:r>
            <a:r>
              <a:rPr lang="uk-UA" sz="5400" b="1" spc="50" dirty="0" err="1">
                <a:ln w="28575">
                  <a:solidFill>
                    <a:srgbClr val="00FF00"/>
                  </a:solidFill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ітник</a:t>
            </a:r>
            <a:r>
              <a:rPr lang="uk-UA" sz="5400" b="1" spc="50" dirty="0">
                <a:ln w="28575">
                  <a:solidFill>
                    <a:srgbClr val="00FF00"/>
                  </a:solidFill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мого класу</a:t>
            </a:r>
            <a:endParaRPr lang="ru-RU" sz="5400" b="1" spc="50" dirty="0">
              <a:ln w="28575">
                <a:solidFill>
                  <a:srgbClr val="00FF00"/>
                </a:solidFill>
              </a:ln>
              <a:blipFill>
                <a:blip r:embed="rId8"/>
                <a:tile tx="0" ty="0" sx="100000" sy="100000" flip="none" algn="tl"/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9367" y="899467"/>
            <a:ext cx="1459036" cy="15205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2997" y="846090"/>
            <a:ext cx="1392626" cy="1627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3135" y="3940217"/>
            <a:ext cx="1434367" cy="17366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91141" y="3923046"/>
            <a:ext cx="1335862" cy="17120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18083" y="3910792"/>
            <a:ext cx="1327320" cy="1766103"/>
          </a:xfrm>
          <a:prstGeom prst="rect">
            <a:avLst/>
          </a:prstGeom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5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r="100000" b="100000"/>
            </a:path>
          </a:gradFill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Мої «</a:t>
            </a:r>
            <a:r>
              <a:rPr lang="uk-U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нушенята</a:t>
            </a:r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 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357189" y="1571625"/>
            <a:ext cx="3566740" cy="4572000"/>
          </a:xfrm>
        </p:spPr>
        <p:txBody>
          <a:bodyPr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None/>
              <a:defRPr/>
            </a:pPr>
            <a:endParaRPr lang="uk-UA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4320" indent="-274320" algn="ctr" eaLnBrk="1" fontAlgn="auto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Учитель має стати другом учневі. Клас – це не стіл і парти , а місце де народжується думка, де один одного поважають і люблять.</a:t>
            </a:r>
            <a:endParaRPr lang="uk-UA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uk-UA" sz="1800" dirty="0" smtClean="0"/>
          </a:p>
          <a:p>
            <a:pPr marL="274320" indent="-274320" eaLnBrk="1" fontAlgn="auto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uk-UA" sz="1800" dirty="0"/>
          </a:p>
          <a:p>
            <a:pPr marL="274320" indent="-274320" eaLnBrk="1" fontAlgn="auto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uk-UA" sz="1800" dirty="0" smtClean="0"/>
          </a:p>
          <a:p>
            <a:pPr marL="274320" indent="-274320" eaLnBrk="1" fontAlgn="auto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800" b="1" i="1" dirty="0" smtClean="0"/>
          </a:p>
        </p:txBody>
      </p:sp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 flipH="1">
            <a:off x="4663440" y="1447800"/>
            <a:ext cx="1348720" cy="2530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863" y="1571625"/>
            <a:ext cx="4143375" cy="31051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23928" y="4869160"/>
            <a:ext cx="50405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У </a:t>
            </a:r>
            <a:r>
              <a:rPr lang="ru-RU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кожній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людині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сонце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тільки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дай </a:t>
            </a:r>
            <a:r>
              <a:rPr lang="ru-RU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йому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світити</a:t>
            </a: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.                                                                                                                     </a:t>
            </a:r>
          </a:p>
          <a:p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                   Сократ</a:t>
            </a:r>
          </a:p>
        </p:txBody>
      </p:sp>
    </p:spTree>
  </p:cSld>
  <p:clrMapOvr>
    <a:masterClrMapping/>
  </p:clrMapOvr>
  <p:transition advClick="0" advTm="1000"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183562" cy="1050925"/>
          </a:xfrm>
        </p:spPr>
        <p:txBody>
          <a:bodyPr/>
          <a:lstStyle/>
          <a:p>
            <a:pPr algn="ctr"/>
            <a:r>
              <a:rPr lang="uk-UA" dirty="0" smtClean="0"/>
              <a:t>Мої «</a:t>
            </a:r>
            <a:r>
              <a:rPr lang="uk-UA" dirty="0" err="1" smtClean="0"/>
              <a:t>нушенята</a:t>
            </a:r>
            <a:r>
              <a:rPr lang="uk-UA" dirty="0" smtClean="0"/>
              <a:t>» 3 клас</a:t>
            </a:r>
            <a:endParaRPr lang="uk-UA" dirty="0"/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3142211" cy="4189615"/>
          </a:xfrm>
        </p:spPr>
      </p:pic>
      <p:pic>
        <p:nvPicPr>
          <p:cNvPr id="4" name="Місце для вмісту 3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255" y="1691640"/>
            <a:ext cx="3291840" cy="4389120"/>
          </a:xfrm>
        </p:spPr>
      </p:pic>
    </p:spTree>
    <p:extLst>
      <p:ext uri="{BB962C8B-B14F-4D97-AF65-F5344CB8AC3E}">
        <p14:creationId xmlns:p14="http://schemas.microsoft.com/office/powerpoint/2010/main" val="1246128375"/>
      </p:ext>
    </p:extLst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16705" y="233956"/>
            <a:ext cx="4464496" cy="882650"/>
          </a:xfrm>
        </p:spPr>
        <p:txBody>
          <a:bodyPr>
            <a:normAutofit/>
          </a:bodyPr>
          <a:lstStyle/>
          <a:p>
            <a:r>
              <a:rPr lang="uk-UA" dirty="0" smtClean="0">
                <a:effectLst/>
              </a:rPr>
              <a:t>МОЯ ЛАБОРАТОРІЯ</a:t>
            </a:r>
            <a:endParaRPr lang="uk-UA" dirty="0">
              <a:effectLst/>
            </a:endParaRPr>
          </a:p>
        </p:txBody>
      </p:sp>
      <p:pic>
        <p:nvPicPr>
          <p:cNvPr id="2" name="Місце для вмісту 1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39" y="2240252"/>
            <a:ext cx="2914650" cy="3886200"/>
          </a:xfrm>
        </p:spPr>
      </p:pic>
      <p:sp>
        <p:nvSpPr>
          <p:cNvPr id="5" name="Прямоугольник 4"/>
          <p:cNvSpPr/>
          <p:nvPr/>
        </p:nvSpPr>
        <p:spPr>
          <a:xfrm>
            <a:off x="216024" y="1198493"/>
            <a:ext cx="3491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Фотозона</a:t>
            </a:r>
            <a:r>
              <a:rPr lang="uk-UA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класу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101382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Участь  у </a:t>
            </a:r>
            <a:r>
              <a:rPr lang="ru-RU" sz="2400" dirty="0" err="1"/>
              <a:t>конкурсі</a:t>
            </a:r>
            <a:r>
              <a:rPr lang="ru-RU" sz="2400" dirty="0"/>
              <a:t>  «</a:t>
            </a:r>
            <a:r>
              <a:rPr lang="ru-RU" sz="2400" dirty="0" err="1"/>
              <a:t>Найкраще</a:t>
            </a:r>
            <a:r>
              <a:rPr lang="ru-RU" sz="2400" dirty="0"/>
              <a:t> </a:t>
            </a:r>
            <a:r>
              <a:rPr lang="ru-RU" sz="2400" dirty="0" err="1"/>
              <a:t>оформлення</a:t>
            </a:r>
            <a:r>
              <a:rPr lang="ru-RU" sz="2400" dirty="0"/>
              <a:t> </a:t>
            </a:r>
            <a:r>
              <a:rPr lang="ru-RU" sz="2400" dirty="0" err="1"/>
              <a:t>класу</a:t>
            </a:r>
            <a:r>
              <a:rPr lang="ru-RU" sz="2400" dirty="0"/>
              <a:t> НУШ»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0730"/>
            <a:ext cx="3187700" cy="424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83568" y="4922089"/>
            <a:ext cx="3096344" cy="792088"/>
          </a:xfrm>
        </p:spPr>
        <p:txBody>
          <a:bodyPr>
            <a:normAutofit/>
          </a:bodyPr>
          <a:lstStyle/>
          <a:p>
            <a:r>
              <a:rPr lang="uk-UA" sz="2000" dirty="0" err="1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Челендж</a:t>
            </a:r>
            <a:r>
              <a:rPr lang="uk-UA" sz="2000" dirty="0" smtClean="0"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 «Посади дерево»</a:t>
            </a:r>
            <a:endParaRPr lang="uk-UA" sz="2000" dirty="0"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" name="Місце для вмісту 2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3582785" cy="2689167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uk-UA" i="1" dirty="0" smtClean="0"/>
              <a:t>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484784"/>
            <a:ext cx="2232248" cy="29763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5533" y="284455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+mj-lt"/>
              </a:rPr>
              <a:t>Проблема, над </a:t>
            </a:r>
            <a:r>
              <a:rPr lang="ru-RU" sz="2400" dirty="0" err="1">
                <a:latin typeface="+mj-lt"/>
              </a:rPr>
              <a:t>якою</a:t>
            </a:r>
            <a:r>
              <a:rPr lang="ru-RU" sz="2400" dirty="0">
                <a:latin typeface="+mj-lt"/>
              </a:rPr>
              <a:t> я </a:t>
            </a:r>
            <a:r>
              <a:rPr lang="ru-RU" sz="2400" dirty="0" err="1">
                <a:latin typeface="+mj-lt"/>
              </a:rPr>
              <a:t>працюю</a:t>
            </a:r>
            <a:r>
              <a:rPr lang="ru-RU" sz="2400" dirty="0">
                <a:latin typeface="+mj-lt"/>
              </a:rPr>
              <a:t>: </a:t>
            </a:r>
            <a:r>
              <a:rPr lang="ru-RU" sz="2400" dirty="0" err="1">
                <a:latin typeface="+mj-lt"/>
              </a:rPr>
              <a:t>розвиток</a:t>
            </a:r>
            <a:r>
              <a:rPr lang="ru-RU" sz="2400" dirty="0">
                <a:latin typeface="+mj-lt"/>
              </a:rPr>
              <a:t> </a:t>
            </a:r>
            <a:r>
              <a:rPr lang="ru-RU" sz="2400" dirty="0" err="1">
                <a:latin typeface="+mj-lt"/>
              </a:rPr>
              <a:t>математичних</a:t>
            </a:r>
            <a:r>
              <a:rPr lang="ru-RU" sz="2400" dirty="0">
                <a:latin typeface="+mj-lt"/>
              </a:rPr>
              <a:t> </a:t>
            </a:r>
            <a:r>
              <a:rPr lang="ru-RU" sz="2400" dirty="0" err="1">
                <a:latin typeface="+mj-lt"/>
              </a:rPr>
              <a:t>здібностей</a:t>
            </a:r>
            <a:r>
              <a:rPr lang="ru-RU" sz="2400" dirty="0">
                <a:latin typeface="+mj-lt"/>
              </a:rPr>
              <a:t> та </a:t>
            </a:r>
            <a:r>
              <a:rPr lang="ru-RU" sz="2400" dirty="0" err="1">
                <a:latin typeface="+mj-lt"/>
              </a:rPr>
              <a:t>виховання</a:t>
            </a:r>
            <a:r>
              <a:rPr lang="ru-RU" sz="2400" dirty="0">
                <a:latin typeface="+mj-lt"/>
              </a:rPr>
              <a:t> </a:t>
            </a:r>
            <a:r>
              <a:rPr lang="ru-RU" sz="2400" dirty="0" err="1">
                <a:latin typeface="+mj-lt"/>
              </a:rPr>
              <a:t>екологічної</a:t>
            </a:r>
            <a:r>
              <a:rPr lang="ru-RU" sz="2400" dirty="0">
                <a:latin typeface="+mj-lt"/>
              </a:rPr>
              <a:t> </a:t>
            </a:r>
            <a:r>
              <a:rPr lang="ru-RU" sz="2400" dirty="0" err="1">
                <a:latin typeface="+mj-lt"/>
              </a:rPr>
              <a:t>свідомості</a:t>
            </a:r>
            <a:r>
              <a:rPr lang="ru-RU" sz="2400" dirty="0">
                <a:latin typeface="+mj-lt"/>
              </a:rPr>
              <a:t> </a:t>
            </a:r>
            <a:r>
              <a:rPr lang="ru-RU" sz="2400" dirty="0" err="1">
                <a:latin typeface="+mj-lt"/>
              </a:rPr>
              <a:t>молодших</a:t>
            </a:r>
            <a:r>
              <a:rPr lang="ru-RU" sz="2400" dirty="0">
                <a:latin typeface="+mj-lt"/>
              </a:rPr>
              <a:t> </a:t>
            </a:r>
            <a:r>
              <a:rPr lang="ru-RU" sz="2400" dirty="0" err="1">
                <a:latin typeface="+mj-lt"/>
              </a:rPr>
              <a:t>школярів</a:t>
            </a:r>
            <a:r>
              <a:rPr lang="ru-RU" sz="2400" dirty="0">
                <a:latin typeface="+mj-lt"/>
              </a:rPr>
              <a:t>.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4427984" y="5013176"/>
            <a:ext cx="3923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+mj-lt"/>
              </a:rPr>
              <a:t>Проектна</a:t>
            </a:r>
            <a:r>
              <a:rPr lang="ru-RU" dirty="0">
                <a:latin typeface="+mj-lt"/>
              </a:rPr>
              <a:t> робота </a:t>
            </a:r>
          </a:p>
          <a:p>
            <a:r>
              <a:rPr lang="ru-RU" dirty="0">
                <a:latin typeface="+mj-lt"/>
              </a:rPr>
              <a:t>«Я </a:t>
            </a:r>
            <a:r>
              <a:rPr lang="ru-RU" dirty="0" err="1">
                <a:latin typeface="+mj-lt"/>
              </a:rPr>
              <a:t>вмію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розв'язувати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рівняння</a:t>
            </a:r>
            <a:r>
              <a:rPr lang="ru-RU" dirty="0">
                <a:latin typeface="+mj-lt"/>
              </a:rPr>
              <a:t>»</a:t>
            </a:r>
          </a:p>
        </p:txBody>
      </p:sp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Навчальні осередки</a:t>
            </a:r>
            <a:endParaRPr lang="uk-UA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72" y="2060848"/>
            <a:ext cx="2664296" cy="355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Місце для вмісту 4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117" y="548680"/>
            <a:ext cx="2090651" cy="2784764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718" y="4077072"/>
            <a:ext cx="188945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2664296" cy="355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9763137"/>
      </p:ext>
    </p:extLst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uk-UA" dirty="0" smtClean="0"/>
              <a:t>Мої відзнаки</a:t>
            </a:r>
            <a:endParaRPr lang="uk-UA" dirty="0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3394471" cy="4525962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40768"/>
            <a:ext cx="3456384" cy="4604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ишукана">
  <a:themeElements>
    <a:clrScheme name="Вишукана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Вишукана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ишукана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</TotalTime>
  <Words>394</Words>
  <Application>Microsoft Office PowerPoint</Application>
  <PresentationFormat>Экран (4:3)</PresentationFormat>
  <Paragraphs>72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Справедливость</vt:lpstr>
      <vt:lpstr>Вишукана</vt:lpstr>
      <vt:lpstr>МІЙ ПРОЕКТ «АКТИВНИЙ ВЧИТЕЛЬ» </vt:lpstr>
      <vt:lpstr>Презентация PowerPoint</vt:lpstr>
      <vt:lpstr>Презентация PowerPoint</vt:lpstr>
      <vt:lpstr>         Мої «нушенята» </vt:lpstr>
      <vt:lpstr>Мої «нушенята» 3 клас</vt:lpstr>
      <vt:lpstr>МОЯ ЛАБОРАТОРІЯ</vt:lpstr>
      <vt:lpstr>Челендж «Посади дерево»</vt:lpstr>
      <vt:lpstr>Навчальні осередки</vt:lpstr>
      <vt:lpstr>Мої відзнаки</vt:lpstr>
      <vt:lpstr>Мета сучасної школи -  навчити дитину самостійно та творчо працювати і жити.   </vt:lpstr>
      <vt:lpstr>                                                                                                                                                       Новітні технології – шлях до успіху дитини! </vt:lpstr>
      <vt:lpstr>Презентация PowerPoint</vt:lpstr>
      <vt:lpstr>За 30 хвилин уроку –  можна зробити дуже багато!!!</vt:lpstr>
      <vt:lpstr>Педагог-наставник</vt:lpstr>
      <vt:lpstr>Мої конкурси та конкурси учнів</vt:lpstr>
      <vt:lpstr>Презентация PowerPoint</vt:lpstr>
      <vt:lpstr>Презентация PowerPoint</vt:lpstr>
      <vt:lpstr>   Власні думки про творчість учителя</vt:lpstr>
      <vt:lpstr>Презентация PowerPoint</vt:lpstr>
    </vt:vector>
  </TitlesOfParts>
  <Company>varta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вчителя початкових класів ЗНВК “Еврика” Петік Ю. О.</dc:title>
  <dc:creator>Alex</dc:creator>
  <cp:lastModifiedBy>777</cp:lastModifiedBy>
  <cp:revision>144</cp:revision>
  <dcterms:created xsi:type="dcterms:W3CDTF">2008-11-10T18:31:48Z</dcterms:created>
  <dcterms:modified xsi:type="dcterms:W3CDTF">2021-04-02T10:54:09Z</dcterms:modified>
</cp:coreProperties>
</file>